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36" r:id="rId2"/>
    <p:sldId id="341" r:id="rId3"/>
    <p:sldId id="342" r:id="rId4"/>
    <p:sldId id="343" r:id="rId5"/>
    <p:sldId id="344" r:id="rId6"/>
    <p:sldId id="348" r:id="rId7"/>
    <p:sldId id="350" r:id="rId8"/>
    <p:sldId id="351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F753"/>
    <a:srgbClr val="E610C7"/>
    <a:srgbClr val="D51BCC"/>
    <a:srgbClr val="FFCC66"/>
    <a:srgbClr val="FFCC00"/>
    <a:srgbClr val="654731"/>
    <a:srgbClr val="563D2A"/>
    <a:srgbClr val="EEF595"/>
    <a:srgbClr val="E8E8E8"/>
    <a:srgbClr val="F2EC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5" autoAdjust="0"/>
    <p:restoredTop sz="94609" autoAdjust="0"/>
  </p:normalViewPr>
  <p:slideViewPr>
    <p:cSldViewPr>
      <p:cViewPr varScale="1">
        <p:scale>
          <a:sx n="115" d="100"/>
          <a:sy n="115" d="100"/>
        </p:scale>
        <p:origin x="180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BF121-C97D-4233-A1CC-83D1DFADF630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5E4D5-5CA8-43D0-A85D-EE1A63E135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4FEE-6F18-4EAB-B934-544FCBFCBB0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FA11-EEF3-46E7-A8E8-7ECBA7D5F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568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4FEE-6F18-4EAB-B934-544FCBFCBB0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FA11-EEF3-46E7-A8E8-7ECBA7D5F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575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4FEE-6F18-4EAB-B934-544FCBFCBB0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FA11-EEF3-46E7-A8E8-7ECBA7D5F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24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4FEE-6F18-4EAB-B934-544FCBFCBB0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FA11-EEF3-46E7-A8E8-7ECBA7D5F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02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4FEE-6F18-4EAB-B934-544FCBFCBB0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FA11-EEF3-46E7-A8E8-7ECBA7D5F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33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4FEE-6F18-4EAB-B934-544FCBFCBB0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FA11-EEF3-46E7-A8E8-7ECBA7D5F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55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4FEE-6F18-4EAB-B934-544FCBFCBB0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FA11-EEF3-46E7-A8E8-7ECBA7D5F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831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4FEE-6F18-4EAB-B934-544FCBFCBB0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FA11-EEF3-46E7-A8E8-7ECBA7D5F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78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4FEE-6F18-4EAB-B934-544FCBFCBB0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FA11-EEF3-46E7-A8E8-7ECBA7D5F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800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4FEE-6F18-4EAB-B934-544FCBFCBB0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FA11-EEF3-46E7-A8E8-7ECBA7D5F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560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4FEE-6F18-4EAB-B934-544FCBFCBB0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FA11-EEF3-46E7-A8E8-7ECBA7D5F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50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4FEE-6F18-4EAB-B934-544FCBFCBB0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0FA11-EEF3-46E7-A8E8-7ECBA7D5F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801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1" Type="http://schemas.openxmlformats.org/officeDocument/2006/relationships/image" Target="NULL"/><Relationship Id="rId6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"/>
          <p:cNvGrpSpPr/>
          <p:nvPr/>
        </p:nvGrpSpPr>
        <p:grpSpPr>
          <a:xfrm>
            <a:off x="179512" y="332656"/>
            <a:ext cx="8784976" cy="6264696"/>
            <a:chOff x="0" y="0"/>
            <a:chExt cx="23206071" cy="12703061"/>
          </a:xfrm>
        </p:grpSpPr>
        <p:grpSp>
          <p:nvGrpSpPr>
            <p:cNvPr id="14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18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id="19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330"/>
                  </a:lnSpc>
                </a:pPr>
                <a:endParaRPr sz="900"/>
              </a:p>
            </p:txBody>
          </p:sp>
        </p:grpSp>
        <p:grpSp>
          <p:nvGrpSpPr>
            <p:cNvPr id="15" name="Group 6"/>
            <p:cNvGrpSpPr/>
            <p:nvPr/>
          </p:nvGrpSpPr>
          <p:grpSpPr>
            <a:xfrm>
              <a:off x="170293" y="192716"/>
              <a:ext cx="22836362" cy="12317628"/>
              <a:chOff x="0" y="0"/>
              <a:chExt cx="4596479" cy="2479279"/>
            </a:xfrm>
          </p:grpSpPr>
          <p:sp>
            <p:nvSpPr>
              <p:cNvPr id="16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id="17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330"/>
                  </a:lnSpc>
                </a:pPr>
                <a:endParaRPr sz="900"/>
              </a:p>
            </p:txBody>
          </p:sp>
        </p:grpSp>
      </p:grpSp>
      <p:sp>
        <p:nvSpPr>
          <p:cNvPr id="8" name="직사각형 7"/>
          <p:cNvSpPr/>
          <p:nvPr/>
        </p:nvSpPr>
        <p:spPr>
          <a:xfrm>
            <a:off x="639695" y="2276872"/>
            <a:ext cx="82089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 err="1" smtClean="0">
                <a:latin typeface="학교안심 바른돋움 R" panose="020B0503000000000000" pitchFamily="34" charset="-127"/>
                <a:ea typeface="학교안심 바른돋움 R" panose="020B0503000000000000" pitchFamily="34" charset="-127"/>
              </a:rPr>
              <a:t>웹프로그래밍</a:t>
            </a:r>
            <a:endParaRPr lang="en-US" altLang="ko-KR" sz="4000" dirty="0">
              <a:latin typeface="학교안심 바른돋움 R" panose="020B0503000000000000" pitchFamily="34" charset="-127"/>
              <a:ea typeface="학교안심 바른돋움 R" panose="020B0503000000000000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4714220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작성자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김연숙</a:t>
            </a:r>
            <a:endParaRPr lang="ko-KR" altLang="en-US" dirty="0"/>
          </a:p>
        </p:txBody>
      </p:sp>
      <p:sp>
        <p:nvSpPr>
          <p:cNvPr id="20" name="Freeform 12"/>
          <p:cNvSpPr/>
          <p:nvPr/>
        </p:nvSpPr>
        <p:spPr>
          <a:xfrm>
            <a:off x="6406335" y="4368903"/>
            <a:ext cx="2411004" cy="1999762"/>
          </a:xfrm>
          <a:custGeom>
            <a:avLst/>
            <a:gdLst/>
            <a:ahLst/>
            <a:cxnLst/>
            <a:rect l="l" t="t" r="r" b="b"/>
            <a:pathLst>
              <a:path w="5979652" h="4959711">
                <a:moveTo>
                  <a:pt x="0" y="0"/>
                </a:moveTo>
                <a:lnTo>
                  <a:pt x="5979652" y="0"/>
                </a:lnTo>
                <a:lnTo>
                  <a:pt x="5979652" y="4959711"/>
                </a:lnTo>
                <a:lnTo>
                  <a:pt x="0" y="495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9"/>
          <p:cNvSpPr/>
          <p:nvPr/>
        </p:nvSpPr>
        <p:spPr>
          <a:xfrm flipV="1">
            <a:off x="3101065" y="1711376"/>
            <a:ext cx="3286171" cy="345317"/>
          </a:xfrm>
          <a:custGeom>
            <a:avLst/>
            <a:gdLst/>
            <a:ahLst/>
            <a:cxnLst/>
            <a:rect l="l" t="t" r="r" b="b"/>
            <a:pathLst>
              <a:path w="7315200" h="768695">
                <a:moveTo>
                  <a:pt x="0" y="0"/>
                </a:moveTo>
                <a:lnTo>
                  <a:pt x="7315200" y="0"/>
                </a:lnTo>
                <a:lnTo>
                  <a:pt x="7315200" y="768695"/>
                </a:lnTo>
                <a:lnTo>
                  <a:pt x="0" y="7686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272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484765"/>
            <a:ext cx="1221539" cy="495963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807005"/>
              </p:ext>
            </p:extLst>
          </p:nvPr>
        </p:nvGraphicFramePr>
        <p:xfrm>
          <a:off x="304411" y="4832316"/>
          <a:ext cx="8529104" cy="14770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5821">
                  <a:extLst>
                    <a:ext uri="{9D8B030D-6E8A-4147-A177-3AD203B41FA5}">
                      <a16:colId xmlns:a16="http://schemas.microsoft.com/office/drawing/2014/main" val="1908720925"/>
                    </a:ext>
                  </a:extLst>
                </a:gridCol>
                <a:gridCol w="1925041">
                  <a:extLst>
                    <a:ext uri="{9D8B030D-6E8A-4147-A177-3AD203B41FA5}">
                      <a16:colId xmlns:a16="http://schemas.microsoft.com/office/drawing/2014/main" val="2024685106"/>
                    </a:ext>
                  </a:extLst>
                </a:gridCol>
                <a:gridCol w="4898242">
                  <a:extLst>
                    <a:ext uri="{9D8B030D-6E8A-4147-A177-3AD203B41FA5}">
                      <a16:colId xmlns:a16="http://schemas.microsoft.com/office/drawing/2014/main" val="1132743216"/>
                    </a:ext>
                  </a:extLst>
                </a:gridCol>
              </a:tblGrid>
              <a:tr h="48781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화면설계</a:t>
                      </a:r>
                      <a:endParaRPr lang="ko-KR" altLang="en-US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프로젝트명</a:t>
                      </a:r>
                      <a:endParaRPr lang="ko-KR" altLang="en-US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그랜드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baseline="0" dirty="0" err="1" smtClean="0"/>
                        <a:t>워커힐</a:t>
                      </a:r>
                      <a:r>
                        <a:rPr lang="ko-KR" altLang="en-US" baseline="0" dirty="0" smtClean="0"/>
                        <a:t> 호텔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err="1" smtClean="0"/>
                        <a:t>리뉴얼</a:t>
                      </a:r>
                      <a:r>
                        <a:rPr lang="ko-KR" altLang="en-US" dirty="0" smtClean="0"/>
                        <a:t> 홈페이지 제작</a:t>
                      </a:r>
                      <a:endParaRPr lang="ko-KR" altLang="en-US" dirty="0"/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704854202"/>
                  </a:ext>
                </a:extLst>
              </a:tr>
              <a:tr h="4945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4247804648"/>
                  </a:ext>
                </a:extLst>
              </a:tr>
              <a:tr h="4945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작성자</a:t>
                      </a:r>
                      <a:endParaRPr lang="ko-KR" altLang="en-US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 연 숙</a:t>
                      </a:r>
                      <a:endParaRPr lang="ko-KR" altLang="en-US" dirty="0"/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795355115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696514" y="3738124"/>
            <a:ext cx="158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웹사이트</a:t>
            </a:r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304410" y="963311"/>
            <a:ext cx="85291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03" y="1842664"/>
            <a:ext cx="4174118" cy="189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7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484765"/>
            <a:ext cx="1221539" cy="495963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54150" y="336446"/>
            <a:ext cx="4649898" cy="4349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클라이언트 선정하기</a:t>
            </a:r>
            <a:endParaRPr lang="ko-KR" altLang="en-US" sz="2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04410" y="963311"/>
            <a:ext cx="85291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bject 2"/>
          <p:cNvSpPr txBox="1">
            <a:spLocks/>
          </p:cNvSpPr>
          <p:nvPr/>
        </p:nvSpPr>
        <p:spPr>
          <a:xfrm>
            <a:off x="304800" y="1638660"/>
            <a:ext cx="1056684" cy="240932"/>
          </a:xfrm>
          <a:prstGeom prst="rect">
            <a:avLst/>
          </a:prstGeom>
        </p:spPr>
        <p:txBody>
          <a:bodyPr vert="horz" wrap="square" lIns="0" tIns="10002" rIns="0" bIns="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algn="l">
              <a:spcBef>
                <a:spcPts val="79"/>
              </a:spcBef>
            </a:pPr>
            <a:r>
              <a:rPr lang="en-US" altLang="ko-KR" sz="1500" spc="-4" dirty="0">
                <a:latin typeface="+mj-ea"/>
                <a:cs typeface="Arial Unicode MS"/>
              </a:rPr>
              <a:t>1.</a:t>
            </a:r>
            <a:r>
              <a:rPr lang="ko-KR" altLang="en-US" sz="1500" spc="49" dirty="0">
                <a:latin typeface="+mj-ea"/>
                <a:cs typeface="Arial Unicode MS"/>
              </a:rPr>
              <a:t> </a:t>
            </a:r>
            <a:r>
              <a:rPr lang="ko-KR" altLang="en-US" sz="1500" spc="-150" dirty="0">
                <a:latin typeface="+mj-ea"/>
                <a:cs typeface="Arial Unicode MS"/>
              </a:rPr>
              <a:t>주제</a:t>
            </a:r>
            <a:endParaRPr lang="ko-KR" altLang="en-US" sz="1500" dirty="0">
              <a:latin typeface="+mj-ea"/>
              <a:cs typeface="Arial Unicode MS"/>
            </a:endParaRPr>
          </a:p>
        </p:txBody>
      </p:sp>
      <p:sp>
        <p:nvSpPr>
          <p:cNvPr id="35" name="object 3"/>
          <p:cNvSpPr txBox="1"/>
          <p:nvPr/>
        </p:nvSpPr>
        <p:spPr>
          <a:xfrm>
            <a:off x="304801" y="1989391"/>
            <a:ext cx="1763554" cy="240932"/>
          </a:xfrm>
          <a:prstGeom prst="rect">
            <a:avLst/>
          </a:prstGeom>
        </p:spPr>
        <p:txBody>
          <a:bodyPr vert="horz" wrap="square" lIns="0" tIns="10002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500" spc="86" dirty="0">
                <a:latin typeface="+mj-ea"/>
                <a:ea typeface="+mj-ea"/>
                <a:cs typeface="Arial Unicode MS"/>
              </a:rPr>
              <a:t>2.</a:t>
            </a:r>
            <a:r>
              <a:rPr sz="1500" spc="53" dirty="0">
                <a:latin typeface="+mj-ea"/>
                <a:ea typeface="+mj-ea"/>
                <a:cs typeface="Arial Unicode MS"/>
              </a:rPr>
              <a:t> </a:t>
            </a:r>
            <a:r>
              <a:rPr lang="ko-KR" altLang="en-US" sz="1500" spc="53" dirty="0" err="1">
                <a:latin typeface="+mj-ea"/>
                <a:ea typeface="+mj-ea"/>
                <a:cs typeface="Arial Unicode MS"/>
              </a:rPr>
              <a:t>부</a:t>
            </a:r>
            <a:r>
              <a:rPr lang="ko-KR" altLang="en-US" sz="1500" spc="-150" dirty="0" err="1">
                <a:latin typeface="+mj-ea"/>
                <a:ea typeface="+mj-ea"/>
                <a:cs typeface="Arial Unicode MS"/>
              </a:rPr>
              <a:t>주제</a:t>
            </a:r>
            <a:endParaRPr sz="1500" dirty="0">
              <a:latin typeface="+mj-ea"/>
              <a:ea typeface="+mj-ea"/>
              <a:cs typeface="Arial Unicode MS"/>
            </a:endParaRPr>
          </a:p>
        </p:txBody>
      </p:sp>
      <p:sp>
        <p:nvSpPr>
          <p:cNvPr id="36" name="object 4"/>
          <p:cNvSpPr txBox="1"/>
          <p:nvPr/>
        </p:nvSpPr>
        <p:spPr>
          <a:xfrm>
            <a:off x="304800" y="2522182"/>
            <a:ext cx="2118818" cy="240932"/>
          </a:xfrm>
          <a:prstGeom prst="rect">
            <a:avLst/>
          </a:prstGeom>
        </p:spPr>
        <p:txBody>
          <a:bodyPr vert="horz" wrap="square" lIns="0" tIns="10002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500" spc="98" dirty="0">
                <a:latin typeface="+mj-ea"/>
                <a:ea typeface="+mj-ea"/>
                <a:cs typeface="Arial Unicode MS"/>
              </a:rPr>
              <a:t>3.</a:t>
            </a:r>
            <a:r>
              <a:rPr sz="1500" spc="86" dirty="0">
                <a:latin typeface="+mj-ea"/>
                <a:ea typeface="+mj-ea"/>
                <a:cs typeface="Arial Unicode MS"/>
              </a:rPr>
              <a:t> </a:t>
            </a:r>
            <a:r>
              <a:rPr lang="ko-KR" altLang="en-US" sz="1500" spc="-150" dirty="0">
                <a:latin typeface="+mj-ea"/>
                <a:ea typeface="+mj-ea"/>
                <a:cs typeface="Arial Unicode MS"/>
              </a:rPr>
              <a:t>주제 선정 이유</a:t>
            </a:r>
            <a:endParaRPr sz="1500" dirty="0">
              <a:latin typeface="+mj-ea"/>
              <a:ea typeface="+mj-ea"/>
              <a:cs typeface="Arial Unicode MS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304800" y="3119343"/>
            <a:ext cx="1433018" cy="240932"/>
          </a:xfrm>
          <a:prstGeom prst="rect">
            <a:avLst/>
          </a:prstGeom>
        </p:spPr>
        <p:txBody>
          <a:bodyPr vert="horz" wrap="square" lIns="0" tIns="10002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500" spc="101" dirty="0">
                <a:latin typeface="+mj-ea"/>
                <a:ea typeface="+mj-ea"/>
                <a:cs typeface="Arial Unicode MS"/>
              </a:rPr>
              <a:t>4.</a:t>
            </a:r>
            <a:r>
              <a:rPr sz="1500" spc="45" dirty="0">
                <a:latin typeface="+mj-ea"/>
                <a:ea typeface="+mj-ea"/>
                <a:cs typeface="Arial Unicode MS"/>
              </a:rPr>
              <a:t> </a:t>
            </a:r>
            <a:r>
              <a:rPr lang="ko-KR" altLang="en-US" sz="1500" spc="-153" dirty="0" err="1">
                <a:latin typeface="+mj-ea"/>
                <a:ea typeface="+mj-ea"/>
                <a:cs typeface="Arial Unicode MS"/>
              </a:rPr>
              <a:t>타겟층</a:t>
            </a:r>
            <a:endParaRPr sz="1500" dirty="0">
              <a:latin typeface="+mj-ea"/>
              <a:ea typeface="+mj-ea"/>
              <a:cs typeface="Arial Unicode MS"/>
            </a:endParaRPr>
          </a:p>
        </p:txBody>
      </p:sp>
      <p:sp>
        <p:nvSpPr>
          <p:cNvPr id="38" name="object 6"/>
          <p:cNvSpPr txBox="1"/>
          <p:nvPr/>
        </p:nvSpPr>
        <p:spPr>
          <a:xfrm>
            <a:off x="304800" y="3565970"/>
            <a:ext cx="1433018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98" dirty="0">
                <a:latin typeface="맑은 고딕 (본문)"/>
                <a:cs typeface="Arial Unicode MS"/>
              </a:rPr>
              <a:t>5.</a:t>
            </a:r>
            <a:r>
              <a:rPr sz="1500" spc="79" dirty="0">
                <a:latin typeface="맑은 고딕 (본문)"/>
                <a:cs typeface="Arial Unicode MS"/>
              </a:rPr>
              <a:t> </a:t>
            </a:r>
            <a:r>
              <a:rPr lang="ko-KR" altLang="en-US" sz="1500" spc="79" dirty="0">
                <a:latin typeface="맑은 고딕 (본문)"/>
                <a:cs typeface="Arial Unicode MS"/>
              </a:rPr>
              <a:t>컨셉 키워드</a:t>
            </a:r>
            <a:endParaRPr sz="1500" dirty="0">
              <a:latin typeface="맑은 고딕 (본문)"/>
              <a:cs typeface="Arial Unicode MS"/>
            </a:endParaRPr>
          </a:p>
        </p:txBody>
      </p:sp>
      <p:sp>
        <p:nvSpPr>
          <p:cNvPr id="39" name="object 7"/>
          <p:cNvSpPr txBox="1"/>
          <p:nvPr/>
        </p:nvSpPr>
        <p:spPr>
          <a:xfrm>
            <a:off x="304800" y="4124999"/>
            <a:ext cx="2766518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altLang="ko-KR" sz="1500" spc="109" dirty="0">
                <a:latin typeface="Arial Unicode MS"/>
                <a:cs typeface="Arial Unicode MS"/>
              </a:rPr>
              <a:t>6. </a:t>
            </a:r>
            <a:r>
              <a:rPr lang="ko-KR" altLang="en-US" sz="1500" spc="109" dirty="0">
                <a:latin typeface="Arial Unicode MS"/>
                <a:cs typeface="Arial Unicode MS"/>
              </a:rPr>
              <a:t>페이지 주요 </a:t>
            </a:r>
            <a:r>
              <a:rPr lang="ko-KR" altLang="en-US" sz="1500" spc="109" dirty="0" err="1">
                <a:latin typeface="Arial Unicode MS"/>
                <a:cs typeface="Arial Unicode MS"/>
              </a:rPr>
              <a:t>구성사항</a:t>
            </a:r>
            <a:endParaRPr sz="1500" dirty="0">
              <a:latin typeface="Arial Unicode MS"/>
              <a:cs typeface="Arial Unicode MS"/>
            </a:endParaRPr>
          </a:p>
        </p:txBody>
      </p:sp>
      <p:sp>
        <p:nvSpPr>
          <p:cNvPr id="40" name="object 8"/>
          <p:cNvSpPr txBox="1"/>
          <p:nvPr/>
        </p:nvSpPr>
        <p:spPr>
          <a:xfrm>
            <a:off x="304800" y="4695254"/>
            <a:ext cx="1890218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53" dirty="0">
                <a:latin typeface="Arial Unicode MS"/>
                <a:cs typeface="Arial Unicode MS"/>
              </a:rPr>
              <a:t>7.</a:t>
            </a:r>
            <a:r>
              <a:rPr sz="1500" spc="79" dirty="0">
                <a:latin typeface="Arial Unicode MS"/>
                <a:cs typeface="Arial Unicode MS"/>
              </a:rPr>
              <a:t> </a:t>
            </a:r>
            <a:r>
              <a:rPr lang="ko-KR" altLang="en-US" sz="1500" spc="-150" dirty="0">
                <a:latin typeface="Arial Unicode MS"/>
                <a:cs typeface="Arial Unicode MS"/>
              </a:rPr>
              <a:t>페이지 전체 개략도 </a:t>
            </a:r>
            <a:endParaRPr sz="1500" dirty="0">
              <a:latin typeface="Arial Unicode MS"/>
              <a:cs typeface="Arial Unicode MS"/>
            </a:endParaRPr>
          </a:p>
        </p:txBody>
      </p:sp>
      <p:sp>
        <p:nvSpPr>
          <p:cNvPr id="41" name="object 9"/>
          <p:cNvSpPr txBox="1"/>
          <p:nvPr/>
        </p:nvSpPr>
        <p:spPr>
          <a:xfrm>
            <a:off x="304800" y="5344059"/>
            <a:ext cx="2061668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113" dirty="0">
                <a:latin typeface="맑은 고딕 (본문)"/>
                <a:cs typeface="Arial Unicode MS"/>
              </a:rPr>
              <a:t>8.</a:t>
            </a:r>
            <a:r>
              <a:rPr sz="1500" spc="86" dirty="0">
                <a:latin typeface="맑은 고딕 (본문)"/>
                <a:cs typeface="Arial Unicode MS"/>
              </a:rPr>
              <a:t> </a:t>
            </a:r>
            <a:r>
              <a:rPr lang="ko-KR" altLang="en-US" sz="1500" spc="-150" dirty="0">
                <a:latin typeface="맑은 고딕 (본문)"/>
                <a:cs typeface="Arial Unicode MS"/>
              </a:rPr>
              <a:t>주요 페이지 구성도</a:t>
            </a:r>
            <a:endParaRPr sz="1500" dirty="0">
              <a:latin typeface="맑은 고딕 (본문)"/>
              <a:cs typeface="Arial Unicode MS"/>
            </a:endParaRPr>
          </a:p>
        </p:txBody>
      </p:sp>
      <p:sp>
        <p:nvSpPr>
          <p:cNvPr id="42" name="object 10"/>
          <p:cNvSpPr txBox="1"/>
          <p:nvPr/>
        </p:nvSpPr>
        <p:spPr>
          <a:xfrm>
            <a:off x="2837211" y="2527159"/>
            <a:ext cx="5868353" cy="37846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algn="just">
              <a:spcBef>
                <a:spcPts val="72"/>
              </a:spcBef>
            </a:pPr>
            <a:r>
              <a:rPr lang="ko-KR" altLang="en-US" sz="1200" spc="-124" dirty="0" err="1">
                <a:latin typeface="Arial Unicode MS"/>
                <a:cs typeface="Arial Unicode MS"/>
              </a:rPr>
              <a:t>워커힐</a:t>
            </a:r>
            <a:r>
              <a:rPr lang="ko-KR" altLang="en-US" sz="1200" spc="-124" dirty="0">
                <a:latin typeface="Arial Unicode MS"/>
                <a:cs typeface="Arial Unicode MS"/>
              </a:rPr>
              <a:t> 호텔의 휴식을 위한 다양한 공간으로 연출한 실내 인테리어가 마음에 들었고</a:t>
            </a:r>
            <a:r>
              <a:rPr lang="en-US" altLang="ko-KR" sz="1200" spc="-124" dirty="0">
                <a:latin typeface="Arial Unicode MS"/>
                <a:cs typeface="Arial Unicode MS"/>
              </a:rPr>
              <a:t>, </a:t>
            </a:r>
            <a:r>
              <a:rPr lang="ko-KR" altLang="en-US" sz="1200" spc="-124" dirty="0">
                <a:latin typeface="Arial Unicode MS"/>
                <a:cs typeface="Arial Unicode MS"/>
              </a:rPr>
              <a:t>국내 최초 강력한 한국식 호텔 브랜드를  만들고자 함이 인상 깊었다</a:t>
            </a:r>
            <a:r>
              <a:rPr lang="en-US" altLang="ko-KR" sz="1200" spc="-124" dirty="0">
                <a:latin typeface="Arial Unicode MS"/>
                <a:cs typeface="Arial Unicode MS"/>
              </a:rPr>
              <a:t>.</a:t>
            </a:r>
            <a:endParaRPr sz="1200" dirty="0">
              <a:latin typeface="Arial Unicode MS"/>
              <a:cs typeface="Arial Unicode MS"/>
            </a:endParaRPr>
          </a:p>
        </p:txBody>
      </p:sp>
      <p:sp>
        <p:nvSpPr>
          <p:cNvPr id="43" name="object 11"/>
          <p:cNvSpPr txBox="1"/>
          <p:nvPr/>
        </p:nvSpPr>
        <p:spPr>
          <a:xfrm>
            <a:off x="2837211" y="3168967"/>
            <a:ext cx="3506439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2"/>
              </a:spcBef>
            </a:pPr>
            <a:r>
              <a:rPr lang="en-US" sz="1200" spc="79" dirty="0">
                <a:latin typeface="+mn-ea"/>
                <a:cs typeface="Arial Unicode MS"/>
              </a:rPr>
              <a:t>2</a:t>
            </a:r>
            <a:r>
              <a:rPr sz="1200" spc="79" dirty="0">
                <a:latin typeface="+mn-ea"/>
                <a:cs typeface="Arial Unicode MS"/>
              </a:rPr>
              <a:t>0대~</a:t>
            </a:r>
            <a:r>
              <a:rPr lang="en-US" sz="1200" spc="79" dirty="0">
                <a:latin typeface="+mn-ea"/>
                <a:cs typeface="Arial Unicode MS"/>
              </a:rPr>
              <a:t>60</a:t>
            </a:r>
            <a:r>
              <a:rPr lang="ko-KR" altLang="en-US" sz="1200" spc="79" dirty="0">
                <a:latin typeface="+mn-ea"/>
                <a:cs typeface="Arial Unicode MS"/>
              </a:rPr>
              <a:t>대</a:t>
            </a:r>
            <a:r>
              <a:rPr sz="1200" spc="72" dirty="0">
                <a:latin typeface="+mn-ea"/>
                <a:cs typeface="Arial Unicode MS"/>
              </a:rPr>
              <a:t> </a:t>
            </a:r>
            <a:endParaRPr sz="1200" dirty="0">
              <a:latin typeface="+mn-ea"/>
              <a:cs typeface="Arial Unicode MS"/>
            </a:endParaRPr>
          </a:p>
        </p:txBody>
      </p:sp>
      <p:sp>
        <p:nvSpPr>
          <p:cNvPr id="44" name="object 12"/>
          <p:cNvSpPr txBox="1"/>
          <p:nvPr/>
        </p:nvSpPr>
        <p:spPr>
          <a:xfrm>
            <a:off x="2837211" y="3541775"/>
            <a:ext cx="5953310" cy="37846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2"/>
              </a:spcBef>
            </a:pPr>
            <a:r>
              <a:rPr lang="ko-KR" altLang="en-US" sz="1200" spc="-124" dirty="0">
                <a:latin typeface="Arial Unicode MS"/>
                <a:cs typeface="Arial Unicode MS"/>
              </a:rPr>
              <a:t>최고급 퀄리티의 시설과 자연과 감동서비스를 통해 감각을 깨우는 행복한 경험을 선사하고 편안하면서도 </a:t>
            </a:r>
            <a:r>
              <a:rPr lang="ko-KR" altLang="en-US" sz="1200" spc="-124" dirty="0" err="1">
                <a:latin typeface="Arial Unicode MS"/>
                <a:cs typeface="Arial Unicode MS"/>
              </a:rPr>
              <a:t>품격있는</a:t>
            </a:r>
            <a:r>
              <a:rPr lang="ko-KR" altLang="en-US" sz="1200" spc="-124" dirty="0">
                <a:latin typeface="Arial Unicode MS"/>
                <a:cs typeface="Arial Unicode MS"/>
              </a:rPr>
              <a:t> 인테리어</a:t>
            </a:r>
            <a:r>
              <a:rPr lang="en-US" altLang="ko-KR" sz="1200" spc="-124" dirty="0">
                <a:latin typeface="Arial Unicode MS"/>
                <a:cs typeface="Arial Unicode MS"/>
              </a:rPr>
              <a:t> </a:t>
            </a:r>
            <a:r>
              <a:rPr lang="ko-KR" altLang="en-US" sz="1200" spc="-124" dirty="0">
                <a:latin typeface="Arial Unicode MS"/>
                <a:cs typeface="Arial Unicode MS"/>
              </a:rPr>
              <a:t>다양한 레스토랑 엔터테인먼트 프로그램을 운영 한다</a:t>
            </a:r>
            <a:r>
              <a:rPr lang="en-US" altLang="ko-KR" sz="1200" spc="-124" dirty="0">
                <a:latin typeface="Arial Unicode MS"/>
                <a:cs typeface="Arial Unicode MS"/>
              </a:rPr>
              <a:t>.</a:t>
            </a:r>
            <a:endParaRPr sz="1200" dirty="0">
              <a:latin typeface="Arial Unicode MS"/>
              <a:cs typeface="Arial Unicode MS"/>
            </a:endParaRPr>
          </a:p>
        </p:txBody>
      </p:sp>
      <p:sp>
        <p:nvSpPr>
          <p:cNvPr id="45" name="object 13"/>
          <p:cNvSpPr txBox="1"/>
          <p:nvPr/>
        </p:nvSpPr>
        <p:spPr>
          <a:xfrm>
            <a:off x="2837211" y="4009263"/>
            <a:ext cx="5868353" cy="39129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>
              <a:spcBef>
                <a:spcPts val="72"/>
              </a:spcBef>
            </a:pPr>
            <a:r>
              <a:rPr sz="1200" spc="-56" dirty="0">
                <a:latin typeface="Arial Unicode MS"/>
                <a:cs typeface="Arial Unicode MS"/>
              </a:rPr>
              <a:t>로고, </a:t>
            </a:r>
            <a:r>
              <a:rPr sz="1200" spc="-90" dirty="0" err="1">
                <a:latin typeface="Arial Unicode MS"/>
                <a:cs typeface="Arial Unicode MS"/>
              </a:rPr>
              <a:t>네비게</a:t>
            </a:r>
            <a:r>
              <a:rPr lang="ko-KR" altLang="en-US" sz="1200" spc="-90" dirty="0">
                <a:latin typeface="Arial Unicode MS"/>
                <a:cs typeface="Arial Unicode MS"/>
              </a:rPr>
              <a:t>이</a:t>
            </a:r>
            <a:r>
              <a:rPr sz="1200" spc="-90" dirty="0">
                <a:latin typeface="Arial Unicode MS"/>
                <a:cs typeface="Arial Unicode MS"/>
              </a:rPr>
              <a:t>션</a:t>
            </a:r>
            <a:r>
              <a:rPr lang="en-US" sz="1200" spc="-90" dirty="0">
                <a:latin typeface="Arial Unicode MS"/>
                <a:cs typeface="Arial Unicode MS"/>
              </a:rPr>
              <a:t> </a:t>
            </a:r>
            <a:r>
              <a:rPr lang="ko-KR" altLang="en-US" sz="1200" spc="-56" dirty="0">
                <a:latin typeface="Arial Unicode MS"/>
                <a:cs typeface="Arial Unicode MS"/>
              </a:rPr>
              <a:t>객실</a:t>
            </a:r>
            <a:r>
              <a:rPr lang="en-US" altLang="ko-KR" sz="1200" spc="-56" dirty="0">
                <a:latin typeface="Arial Unicode MS"/>
                <a:cs typeface="Arial Unicode MS"/>
              </a:rPr>
              <a:t>, </a:t>
            </a:r>
            <a:r>
              <a:rPr lang="ko-KR" altLang="en-US" sz="1200" spc="-56" dirty="0" err="1">
                <a:latin typeface="Arial Unicode MS"/>
                <a:cs typeface="Arial Unicode MS"/>
              </a:rPr>
              <a:t>다이닝</a:t>
            </a:r>
            <a:r>
              <a:rPr lang="en-US" altLang="ko-KR" sz="1200" spc="-56" dirty="0">
                <a:latin typeface="Arial Unicode MS"/>
                <a:cs typeface="Arial Unicode MS"/>
              </a:rPr>
              <a:t>, </a:t>
            </a:r>
            <a:r>
              <a:rPr lang="ko-KR" altLang="en-US" sz="1200" spc="-56" dirty="0" err="1">
                <a:latin typeface="Arial Unicode MS"/>
                <a:cs typeface="Arial Unicode MS"/>
              </a:rPr>
              <a:t>액티비티</a:t>
            </a:r>
            <a:r>
              <a:rPr lang="en-US" altLang="ko-KR" sz="1200" spc="-56" dirty="0">
                <a:latin typeface="Arial Unicode MS"/>
                <a:cs typeface="Arial Unicode MS"/>
              </a:rPr>
              <a:t>, </a:t>
            </a:r>
            <a:r>
              <a:rPr lang="ko-KR" altLang="en-US" sz="1200" spc="-56" dirty="0">
                <a:latin typeface="Arial Unicode MS"/>
                <a:cs typeface="Arial Unicode MS"/>
              </a:rPr>
              <a:t>예약</a:t>
            </a:r>
            <a:r>
              <a:rPr lang="en-US" altLang="ko-KR" sz="1200" spc="-56" dirty="0">
                <a:latin typeface="Arial Unicode MS"/>
                <a:cs typeface="Arial Unicode MS"/>
              </a:rPr>
              <a:t>, </a:t>
            </a:r>
            <a:r>
              <a:rPr lang="ko-KR" altLang="en-US" sz="1200" spc="-56" dirty="0">
                <a:latin typeface="Arial Unicode MS"/>
                <a:cs typeface="Arial Unicode MS"/>
              </a:rPr>
              <a:t>워커힐스토어</a:t>
            </a:r>
            <a:r>
              <a:rPr lang="en-US" altLang="ko-KR" sz="1200" spc="-56" dirty="0">
                <a:latin typeface="Arial Unicode MS"/>
                <a:cs typeface="Arial Unicode MS"/>
              </a:rPr>
              <a:t>, </a:t>
            </a:r>
            <a:r>
              <a:rPr lang="ko-KR" altLang="en-US" sz="1200" spc="-56" dirty="0">
                <a:latin typeface="Arial Unicode MS"/>
                <a:cs typeface="Arial Unicode MS"/>
              </a:rPr>
              <a:t>로그인</a:t>
            </a:r>
            <a:r>
              <a:rPr lang="en-US" altLang="ko-KR" sz="1200" spc="-56" dirty="0">
                <a:latin typeface="Arial Unicode MS"/>
                <a:cs typeface="Arial Unicode MS"/>
              </a:rPr>
              <a:t>, </a:t>
            </a:r>
            <a:r>
              <a:rPr lang="ko-KR" altLang="en-US" sz="1200" spc="-56" dirty="0" err="1">
                <a:latin typeface="Arial Unicode MS"/>
                <a:cs typeface="Arial Unicode MS"/>
              </a:rPr>
              <a:t>숙박기간</a:t>
            </a:r>
            <a:r>
              <a:rPr lang="en-US" altLang="ko-KR" sz="1200" spc="-56" dirty="0">
                <a:latin typeface="Arial Unicode MS"/>
                <a:cs typeface="Arial Unicode MS"/>
              </a:rPr>
              <a:t>,</a:t>
            </a:r>
          </a:p>
          <a:p>
            <a:pPr marL="9525" marR="3810">
              <a:spcBef>
                <a:spcPts val="72"/>
              </a:spcBef>
            </a:pPr>
            <a:r>
              <a:rPr lang="ko-KR" altLang="en-US" sz="1200" spc="-56" dirty="0" err="1">
                <a:latin typeface="Arial Unicode MS"/>
                <a:cs typeface="Arial Unicode MS"/>
              </a:rPr>
              <a:t>워커힐</a:t>
            </a:r>
            <a:r>
              <a:rPr lang="ko-KR" altLang="en-US" sz="1200" spc="-56" dirty="0">
                <a:latin typeface="Arial Unicode MS"/>
                <a:cs typeface="Arial Unicode MS"/>
              </a:rPr>
              <a:t> 역사</a:t>
            </a:r>
            <a:r>
              <a:rPr lang="en-US" altLang="ko-KR" sz="1200" spc="-56" dirty="0">
                <a:latin typeface="Arial Unicode MS"/>
                <a:cs typeface="Arial Unicode MS"/>
              </a:rPr>
              <a:t>, </a:t>
            </a:r>
            <a:r>
              <a:rPr lang="ko-KR" altLang="en-US" sz="1200" spc="-56" dirty="0">
                <a:latin typeface="Arial Unicode MS"/>
                <a:cs typeface="Arial Unicode MS"/>
              </a:rPr>
              <a:t>브랜드</a:t>
            </a:r>
            <a:r>
              <a:rPr lang="en-US" altLang="ko-KR" sz="1200" spc="-56" dirty="0">
                <a:latin typeface="Arial Unicode MS"/>
                <a:cs typeface="Arial Unicode MS"/>
              </a:rPr>
              <a:t>, </a:t>
            </a:r>
            <a:r>
              <a:rPr lang="ko-KR" altLang="en-US" sz="1200" spc="-56" dirty="0">
                <a:latin typeface="Arial Unicode MS"/>
                <a:cs typeface="Arial Unicode MS"/>
              </a:rPr>
              <a:t>매거진</a:t>
            </a:r>
            <a:r>
              <a:rPr lang="en-US" altLang="ko-KR" sz="1200" spc="-56" dirty="0">
                <a:latin typeface="Arial Unicode MS"/>
                <a:cs typeface="Arial Unicode MS"/>
              </a:rPr>
              <a:t>, </a:t>
            </a:r>
            <a:r>
              <a:rPr lang="ko-KR" altLang="en-US" sz="1200" spc="-56" dirty="0">
                <a:latin typeface="Arial Unicode MS"/>
                <a:cs typeface="Arial Unicode MS"/>
              </a:rPr>
              <a:t>패키지</a:t>
            </a:r>
            <a:r>
              <a:rPr lang="en-US" altLang="ko-KR" sz="1200" spc="-56" dirty="0">
                <a:latin typeface="Arial Unicode MS"/>
                <a:cs typeface="Arial Unicode MS"/>
              </a:rPr>
              <a:t>/</a:t>
            </a:r>
            <a:r>
              <a:rPr lang="ko-KR" altLang="en-US" sz="1200" spc="-56" dirty="0">
                <a:latin typeface="Arial Unicode MS"/>
                <a:cs typeface="Arial Unicode MS"/>
              </a:rPr>
              <a:t>프로모션</a:t>
            </a:r>
            <a:r>
              <a:rPr lang="en-US" altLang="ko-KR" sz="1200" spc="-56" dirty="0">
                <a:latin typeface="Arial Unicode MS"/>
                <a:cs typeface="Arial Unicode MS"/>
              </a:rPr>
              <a:t>, </a:t>
            </a:r>
            <a:r>
              <a:rPr lang="ko-KR" altLang="en-US" sz="1200" spc="-56" dirty="0">
                <a:latin typeface="Arial Unicode MS"/>
                <a:cs typeface="Arial Unicode MS"/>
              </a:rPr>
              <a:t>고객센터</a:t>
            </a:r>
            <a:r>
              <a:rPr lang="en-US" altLang="ko-KR" sz="1200" spc="-56" dirty="0">
                <a:latin typeface="Arial Unicode MS"/>
                <a:cs typeface="Arial Unicode MS"/>
              </a:rPr>
              <a:t>, </a:t>
            </a:r>
            <a:r>
              <a:rPr lang="ko-KR" altLang="en-US" sz="1200" spc="-56" dirty="0" err="1">
                <a:latin typeface="Arial Unicode MS"/>
                <a:cs typeface="Arial Unicode MS"/>
              </a:rPr>
              <a:t>종합안내</a:t>
            </a:r>
            <a:r>
              <a:rPr lang="en-US" altLang="ko-KR" sz="1200" spc="-56" dirty="0">
                <a:latin typeface="Arial Unicode MS"/>
                <a:cs typeface="Arial Unicode MS"/>
              </a:rPr>
              <a:t>, </a:t>
            </a:r>
            <a:r>
              <a:rPr lang="ko-KR" altLang="en-US" sz="1200" spc="-56" dirty="0" err="1">
                <a:latin typeface="Arial Unicode MS"/>
                <a:cs typeface="Arial Unicode MS"/>
              </a:rPr>
              <a:t>마이워커힐</a:t>
            </a:r>
            <a:endParaRPr sz="1200" dirty="0">
              <a:latin typeface="Arial Unicode MS"/>
              <a:cs typeface="Arial Unicode MS"/>
            </a:endParaRPr>
          </a:p>
        </p:txBody>
      </p:sp>
      <p:sp>
        <p:nvSpPr>
          <p:cNvPr id="46" name="object 14"/>
          <p:cNvSpPr txBox="1"/>
          <p:nvPr/>
        </p:nvSpPr>
        <p:spPr>
          <a:xfrm>
            <a:off x="2837211" y="1691259"/>
            <a:ext cx="2363439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2"/>
              </a:spcBef>
            </a:pPr>
            <a:r>
              <a:rPr lang="ko-KR" altLang="en-US" sz="1200" spc="-124" dirty="0" err="1">
                <a:latin typeface="+mj-ea"/>
                <a:ea typeface="+mj-ea"/>
                <a:cs typeface="Arial Unicode MS"/>
              </a:rPr>
              <a:t>카테</a:t>
            </a:r>
            <a:r>
              <a:rPr lang="ko-KR" altLang="en-US" sz="1200" spc="-124" dirty="0">
                <a:latin typeface="+mj-ea"/>
                <a:ea typeface="+mj-ea"/>
                <a:cs typeface="Arial Unicode MS"/>
              </a:rPr>
              <a:t> 고리</a:t>
            </a:r>
            <a:r>
              <a:rPr sz="1200" spc="143" dirty="0">
                <a:latin typeface="+mj-ea"/>
                <a:ea typeface="+mj-ea"/>
                <a:cs typeface="Arial Unicode MS"/>
              </a:rPr>
              <a:t>-&gt;</a:t>
            </a:r>
            <a:r>
              <a:rPr sz="1200" spc="53" dirty="0">
                <a:latin typeface="+mj-ea"/>
                <a:ea typeface="+mj-ea"/>
                <a:cs typeface="Arial Unicode MS"/>
              </a:rPr>
              <a:t> </a:t>
            </a:r>
            <a:r>
              <a:rPr lang="ko-KR" altLang="en-US" sz="1200" spc="-83" dirty="0">
                <a:latin typeface="+mj-ea"/>
                <a:ea typeface="+mj-ea"/>
                <a:cs typeface="Arial Unicode MS"/>
              </a:rPr>
              <a:t>숙박</a:t>
            </a:r>
            <a:r>
              <a:rPr lang="en-US" altLang="ko-KR" sz="1200" spc="-83" dirty="0">
                <a:latin typeface="+mj-ea"/>
                <a:ea typeface="+mj-ea"/>
                <a:cs typeface="Arial Unicode MS"/>
              </a:rPr>
              <a:t>, </a:t>
            </a:r>
            <a:r>
              <a:rPr lang="ko-KR" altLang="en-US" sz="1200" spc="-83" dirty="0">
                <a:latin typeface="+mj-ea"/>
                <a:ea typeface="+mj-ea"/>
                <a:cs typeface="Arial Unicode MS"/>
              </a:rPr>
              <a:t>편의 시설</a:t>
            </a:r>
            <a:endParaRPr sz="1200" dirty="0">
              <a:latin typeface="+mj-ea"/>
              <a:ea typeface="+mj-ea"/>
              <a:cs typeface="Arial Unicode MS"/>
            </a:endParaRPr>
          </a:p>
        </p:txBody>
      </p:sp>
      <p:sp>
        <p:nvSpPr>
          <p:cNvPr id="47" name="object 15"/>
          <p:cNvSpPr txBox="1"/>
          <p:nvPr/>
        </p:nvSpPr>
        <p:spPr>
          <a:xfrm>
            <a:off x="2837211" y="2038921"/>
            <a:ext cx="4306539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2"/>
              </a:spcBef>
            </a:pPr>
            <a:r>
              <a:rPr lang="ko-KR" altLang="en-US" sz="1200" spc="-124" dirty="0">
                <a:latin typeface="Arial Unicode MS"/>
                <a:cs typeface="Arial Unicode MS"/>
              </a:rPr>
              <a:t>호텔</a:t>
            </a:r>
            <a:r>
              <a:rPr lang="en-US" altLang="ko-KR" sz="1200" spc="-124" dirty="0">
                <a:latin typeface="Arial Unicode MS"/>
                <a:cs typeface="Arial Unicode MS"/>
              </a:rPr>
              <a:t>, </a:t>
            </a:r>
            <a:r>
              <a:rPr lang="ko-KR" altLang="en-US" sz="1200" spc="-124" dirty="0">
                <a:latin typeface="Arial Unicode MS"/>
                <a:cs typeface="Arial Unicode MS"/>
              </a:rPr>
              <a:t>편의 시설</a:t>
            </a:r>
            <a:endParaRPr sz="1200" dirty="0">
              <a:latin typeface="Arial Unicode MS"/>
              <a:cs typeface="Arial Unicode MS"/>
            </a:endParaRPr>
          </a:p>
        </p:txBody>
      </p:sp>
      <p:sp>
        <p:nvSpPr>
          <p:cNvPr id="48" name="object 38"/>
          <p:cNvSpPr txBox="1"/>
          <p:nvPr/>
        </p:nvSpPr>
        <p:spPr>
          <a:xfrm>
            <a:off x="2837211" y="4651612"/>
            <a:ext cx="6249639" cy="39129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2"/>
              </a:spcBef>
            </a:pPr>
            <a:r>
              <a:rPr lang="ko-KR" altLang="en-US" sz="1200" dirty="0">
                <a:latin typeface="Arial Unicode MS"/>
                <a:cs typeface="Arial Unicode MS"/>
              </a:rPr>
              <a:t>클래식하고 </a:t>
            </a:r>
            <a:r>
              <a:rPr lang="ko-KR" altLang="en-US" sz="1200" dirty="0" err="1">
                <a:latin typeface="Arial Unicode MS"/>
                <a:cs typeface="Arial Unicode MS"/>
              </a:rPr>
              <a:t>톤다운된</a:t>
            </a:r>
            <a:r>
              <a:rPr lang="ko-KR" altLang="en-US" sz="1200" dirty="0">
                <a:latin typeface="Arial Unicode MS"/>
                <a:cs typeface="Arial Unicode MS"/>
              </a:rPr>
              <a:t> 색감을 사용하여 편안함과 안정감을 주고 고급스러움을 더했다</a:t>
            </a:r>
            <a:r>
              <a:rPr lang="en-US" altLang="ko-KR" sz="1200" dirty="0">
                <a:latin typeface="Arial Unicode MS"/>
                <a:cs typeface="Arial Unicode MS"/>
              </a:rPr>
              <a:t>.</a:t>
            </a:r>
          </a:p>
          <a:p>
            <a:pPr marL="9525">
              <a:spcBef>
                <a:spcPts val="72"/>
              </a:spcBef>
            </a:pPr>
            <a:r>
              <a:rPr lang="ko-KR" altLang="en-US" sz="1200" dirty="0">
                <a:latin typeface="Arial Unicode MS"/>
                <a:cs typeface="Arial Unicode MS"/>
              </a:rPr>
              <a:t>간결한 레이아웃으로 심플함과 세련된 이미지를 주었다</a:t>
            </a:r>
            <a:r>
              <a:rPr lang="en-US" altLang="ko-KR" sz="1200" dirty="0">
                <a:latin typeface="Arial Unicode MS"/>
                <a:cs typeface="Arial Unicode MS"/>
              </a:rPr>
              <a:t>.</a:t>
            </a:r>
            <a:endParaRPr sz="1200" dirty="0">
              <a:latin typeface="Arial Unicode MS"/>
              <a:cs typeface="Arial Unicode MS"/>
            </a:endParaRPr>
          </a:p>
        </p:txBody>
      </p:sp>
      <p:sp>
        <p:nvSpPr>
          <p:cNvPr id="49" name="object 39"/>
          <p:cNvSpPr txBox="1"/>
          <p:nvPr/>
        </p:nvSpPr>
        <p:spPr>
          <a:xfrm>
            <a:off x="2837211" y="5352946"/>
            <a:ext cx="6135339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2"/>
              </a:spcBef>
            </a:pPr>
            <a:r>
              <a:rPr lang="ko-KR" altLang="en-US" sz="1200" spc="-124" dirty="0">
                <a:latin typeface="Arial Unicode MS"/>
                <a:cs typeface="Arial Unicode MS"/>
              </a:rPr>
              <a:t>페이지는 전체적으로 절제된 </a:t>
            </a:r>
            <a:r>
              <a:rPr lang="ko-KR" altLang="en-US" sz="1200" spc="-124" dirty="0" err="1">
                <a:latin typeface="Arial Unicode MS"/>
                <a:cs typeface="Arial Unicode MS"/>
              </a:rPr>
              <a:t>컬로를</a:t>
            </a:r>
            <a:r>
              <a:rPr lang="ko-KR" altLang="en-US" sz="1200" spc="-124" dirty="0">
                <a:latin typeface="Arial Unicode MS"/>
                <a:cs typeface="Arial Unicode MS"/>
              </a:rPr>
              <a:t> 사용하고 이미지로 포인트를 주었다</a:t>
            </a:r>
            <a:r>
              <a:rPr lang="en-US" altLang="ko-KR" sz="1200" spc="-124" dirty="0">
                <a:latin typeface="Arial Unicode MS"/>
                <a:cs typeface="Arial Unicode MS"/>
              </a:rPr>
              <a:t>.</a:t>
            </a:r>
            <a:r>
              <a:rPr lang="ko-KR" altLang="en-US" sz="1200" spc="-124" dirty="0">
                <a:latin typeface="Arial Unicode MS"/>
                <a:cs typeface="Arial Unicode MS"/>
              </a:rPr>
              <a:t>  </a:t>
            </a:r>
            <a:endParaRPr sz="1200" dirty="0">
              <a:latin typeface="Arial Unicode MS"/>
              <a:cs typeface="Arial Unicode MS"/>
            </a:endParaRPr>
          </a:p>
        </p:txBody>
      </p:sp>
      <p:sp>
        <p:nvSpPr>
          <p:cNvPr id="50" name="object 40"/>
          <p:cNvSpPr/>
          <p:nvPr/>
        </p:nvSpPr>
        <p:spPr>
          <a:xfrm>
            <a:off x="0" y="1954530"/>
            <a:ext cx="9144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41"/>
          <p:cNvSpPr/>
          <p:nvPr/>
        </p:nvSpPr>
        <p:spPr>
          <a:xfrm>
            <a:off x="0" y="2322576"/>
            <a:ext cx="9144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42"/>
          <p:cNvSpPr/>
          <p:nvPr/>
        </p:nvSpPr>
        <p:spPr>
          <a:xfrm>
            <a:off x="0" y="3055239"/>
            <a:ext cx="9144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43"/>
          <p:cNvSpPr/>
          <p:nvPr/>
        </p:nvSpPr>
        <p:spPr>
          <a:xfrm>
            <a:off x="0" y="3471291"/>
            <a:ext cx="9144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44"/>
          <p:cNvSpPr/>
          <p:nvPr/>
        </p:nvSpPr>
        <p:spPr>
          <a:xfrm>
            <a:off x="0" y="4477131"/>
            <a:ext cx="9144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45"/>
          <p:cNvSpPr/>
          <p:nvPr/>
        </p:nvSpPr>
        <p:spPr>
          <a:xfrm>
            <a:off x="0" y="5189220"/>
            <a:ext cx="9144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46"/>
          <p:cNvSpPr/>
          <p:nvPr/>
        </p:nvSpPr>
        <p:spPr>
          <a:xfrm>
            <a:off x="0" y="3944493"/>
            <a:ext cx="9144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Freeform 15"/>
          <p:cNvSpPr/>
          <p:nvPr/>
        </p:nvSpPr>
        <p:spPr>
          <a:xfrm>
            <a:off x="7029349" y="5217385"/>
            <a:ext cx="2499527" cy="2449536"/>
          </a:xfrm>
          <a:custGeom>
            <a:avLst/>
            <a:gdLst/>
            <a:ahLst/>
            <a:cxnLst/>
            <a:rect l="l" t="t" r="r" b="b"/>
            <a:pathLst>
              <a:path w="7347857" h="7200900">
                <a:moveTo>
                  <a:pt x="0" y="0"/>
                </a:moveTo>
                <a:lnTo>
                  <a:pt x="7347858" y="0"/>
                </a:lnTo>
                <a:lnTo>
                  <a:pt x="7347858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59485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484765"/>
            <a:ext cx="1221539" cy="495963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54150" y="336446"/>
            <a:ext cx="3101225" cy="4349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 설계</a:t>
            </a:r>
            <a:endParaRPr lang="ko-KR" altLang="en-US" sz="2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04410" y="963311"/>
            <a:ext cx="85291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0" name="object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004529"/>
              </p:ext>
            </p:extLst>
          </p:nvPr>
        </p:nvGraphicFramePr>
        <p:xfrm>
          <a:off x="755577" y="3429001"/>
          <a:ext cx="7632848" cy="360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6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6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6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6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6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500" b="0" spc="-5" dirty="0">
                          <a:latin typeface="맑은 고딕"/>
                          <a:cs typeface="맑은 고딕"/>
                        </a:rPr>
                        <a:t>브랜드</a:t>
                      </a:r>
                      <a:endParaRPr sz="1500" b="0" dirty="0">
                        <a:latin typeface="맑은 고딕"/>
                        <a:cs typeface="맑은 고딕"/>
                      </a:endParaRPr>
                    </a:p>
                  </a:txBody>
                  <a:tcPr marL="0" marR="0" marT="485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500" b="0" spc="-5" dirty="0">
                          <a:latin typeface="맑은 고딕"/>
                          <a:cs typeface="맑은 고딕"/>
                        </a:rPr>
                        <a:t>메뉴</a:t>
                      </a:r>
                      <a:endParaRPr sz="1500" b="0" dirty="0">
                        <a:latin typeface="맑은 고딕"/>
                        <a:cs typeface="맑은 고딕"/>
                      </a:endParaRPr>
                    </a:p>
                  </a:txBody>
                  <a:tcPr marL="0" marR="0" marT="485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500" b="0" spc="-5" dirty="0">
                          <a:latin typeface="맑은 고딕"/>
                          <a:cs typeface="맑은 고딕"/>
                        </a:rPr>
                        <a:t>매장</a:t>
                      </a:r>
                      <a:endParaRPr sz="1500" b="0" dirty="0">
                        <a:latin typeface="맑은 고딕"/>
                        <a:cs typeface="맑은 고딕"/>
                      </a:endParaRPr>
                    </a:p>
                  </a:txBody>
                  <a:tcPr marL="0" marR="0" marT="485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500" b="0" spc="-5" dirty="0">
                          <a:latin typeface="맑은 고딕"/>
                          <a:cs typeface="맑은 고딕"/>
                        </a:rPr>
                        <a:t>멤버십</a:t>
                      </a:r>
                      <a:endParaRPr sz="1500" b="0" dirty="0">
                        <a:latin typeface="맑은 고딕"/>
                        <a:cs typeface="맑은 고딕"/>
                      </a:endParaRPr>
                    </a:p>
                  </a:txBody>
                  <a:tcPr marL="0" marR="0" marT="485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500" b="0" spc="-5" dirty="0">
                          <a:latin typeface="맑은 고딕"/>
                          <a:cs typeface="맑은 고딕"/>
                        </a:rPr>
                        <a:t>이벤트</a:t>
                      </a:r>
                      <a:endParaRPr sz="1500" b="0" dirty="0">
                        <a:latin typeface="맑은 고딕"/>
                        <a:cs typeface="맑은 고딕"/>
                      </a:endParaRPr>
                    </a:p>
                  </a:txBody>
                  <a:tcPr marL="0" marR="0" marT="485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1" name="Group 6"/>
          <p:cNvGrpSpPr/>
          <p:nvPr/>
        </p:nvGrpSpPr>
        <p:grpSpPr>
          <a:xfrm>
            <a:off x="3475190" y="2134925"/>
            <a:ext cx="2187544" cy="773554"/>
            <a:chOff x="0" y="-477049"/>
            <a:chExt cx="16449716" cy="14193049"/>
          </a:xfrm>
        </p:grpSpPr>
        <p:grpSp>
          <p:nvGrpSpPr>
            <p:cNvPr id="32" name="Group 7"/>
            <p:cNvGrpSpPr/>
            <p:nvPr/>
          </p:nvGrpSpPr>
          <p:grpSpPr>
            <a:xfrm>
              <a:off x="0" y="-477049"/>
              <a:ext cx="16449716" cy="14193049"/>
              <a:chOff x="0" y="-152400"/>
              <a:chExt cx="5255095" cy="4534171"/>
            </a:xfrm>
          </p:grpSpPr>
          <p:sp>
            <p:nvSpPr>
              <p:cNvPr id="43" name="Freeform 8"/>
              <p:cNvSpPr/>
              <p:nvPr/>
            </p:nvSpPr>
            <p:spPr>
              <a:xfrm>
                <a:off x="0" y="0"/>
                <a:ext cx="5255095" cy="4381771"/>
              </a:xfrm>
              <a:custGeom>
                <a:avLst/>
                <a:gdLst/>
                <a:ahLst/>
                <a:cxnLst/>
                <a:rect l="l" t="t" r="r" b="b"/>
                <a:pathLst>
                  <a:path w="5255095" h="4381771">
                    <a:moveTo>
                      <a:pt x="0" y="0"/>
                    </a:moveTo>
                    <a:lnTo>
                      <a:pt x="5255095" y="0"/>
                    </a:lnTo>
                    <a:lnTo>
                      <a:pt x="5255095" y="4381771"/>
                    </a:lnTo>
                    <a:lnTo>
                      <a:pt x="0" y="4381771"/>
                    </a:lnTo>
                    <a:close/>
                  </a:path>
                </a:pathLst>
              </a:custGeom>
              <a:solidFill>
                <a:srgbClr val="405E4B"/>
              </a:solidFill>
            </p:spPr>
          </p:sp>
          <p:sp>
            <p:nvSpPr>
              <p:cNvPr id="44" name="TextBox 9"/>
              <p:cNvSpPr txBox="1"/>
              <p:nvPr/>
            </p:nvSpPr>
            <p:spPr>
              <a:xfrm>
                <a:off x="0" y="-152400"/>
                <a:ext cx="5255095" cy="45341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07"/>
                  </a:lnSpc>
                </a:pPr>
                <a:endParaRPr/>
              </a:p>
            </p:txBody>
          </p:sp>
        </p:grpSp>
        <p:grpSp>
          <p:nvGrpSpPr>
            <p:cNvPr id="33" name="Group 10"/>
            <p:cNvGrpSpPr/>
            <p:nvPr/>
          </p:nvGrpSpPr>
          <p:grpSpPr>
            <a:xfrm>
              <a:off x="427577" y="-118878"/>
              <a:ext cx="15594562" cy="13476706"/>
              <a:chOff x="0" y="-152400"/>
              <a:chExt cx="4981904" cy="4305325"/>
            </a:xfrm>
          </p:grpSpPr>
          <p:sp>
            <p:nvSpPr>
              <p:cNvPr id="34" name="Freeform 11"/>
              <p:cNvSpPr/>
              <p:nvPr/>
            </p:nvSpPr>
            <p:spPr>
              <a:xfrm>
                <a:off x="0" y="0"/>
                <a:ext cx="4981904" cy="4152925"/>
              </a:xfrm>
              <a:custGeom>
                <a:avLst/>
                <a:gdLst/>
                <a:ahLst/>
                <a:cxnLst/>
                <a:rect l="l" t="t" r="r" b="b"/>
                <a:pathLst>
                  <a:path w="4981904" h="4152925">
                    <a:moveTo>
                      <a:pt x="0" y="0"/>
                    </a:moveTo>
                    <a:lnTo>
                      <a:pt x="4981904" y="0"/>
                    </a:lnTo>
                    <a:lnTo>
                      <a:pt x="4981904" y="4152925"/>
                    </a:lnTo>
                    <a:lnTo>
                      <a:pt x="0" y="415292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35" name="TextBox 12"/>
              <p:cNvSpPr txBox="1"/>
              <p:nvPr/>
            </p:nvSpPr>
            <p:spPr>
              <a:xfrm>
                <a:off x="0" y="-152400"/>
                <a:ext cx="4981904" cy="4305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07"/>
                  </a:lnSpc>
                </a:pPr>
                <a:endParaRPr/>
              </a:p>
            </p:txBody>
          </p:sp>
        </p:grpSp>
      </p:grpSp>
      <p:pic>
        <p:nvPicPr>
          <p:cNvPr id="53" name="그림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192" y="2273720"/>
            <a:ext cx="1221539" cy="495963"/>
          </a:xfrm>
          <a:prstGeom prst="rect">
            <a:avLst/>
          </a:prstGeom>
        </p:spPr>
      </p:pic>
      <p:grpSp>
        <p:nvGrpSpPr>
          <p:cNvPr id="54" name="Group 3"/>
          <p:cNvGrpSpPr/>
          <p:nvPr/>
        </p:nvGrpSpPr>
        <p:grpSpPr>
          <a:xfrm>
            <a:off x="4644008" y="4941168"/>
            <a:ext cx="2528387" cy="1197926"/>
            <a:chOff x="-2308227" y="6131021"/>
            <a:chExt cx="11932698" cy="5653603"/>
          </a:xfrm>
        </p:grpSpPr>
        <p:pic>
          <p:nvPicPr>
            <p:cNvPr id="55" name="Picture 4"/>
            <p:cNvPicPr>
              <a:picLocks noChangeAspect="1"/>
            </p:cNvPicPr>
            <p:nvPr/>
          </p:nvPicPr>
          <p:blipFill>
            <a:blip r:embed="rId3"/>
            <a:srcRect l="16560" r="16560"/>
            <a:stretch>
              <a:fillRect/>
            </a:stretch>
          </p:blipFill>
          <p:spPr>
            <a:xfrm>
              <a:off x="3952937" y="6131021"/>
              <a:ext cx="5671534" cy="5653599"/>
            </a:xfrm>
            <a:prstGeom prst="rect">
              <a:avLst/>
            </a:prstGeom>
          </p:spPr>
        </p:pic>
        <p:pic>
          <p:nvPicPr>
            <p:cNvPr id="56" name="Picture 5"/>
            <p:cNvPicPr>
              <a:picLocks noChangeAspect="1"/>
            </p:cNvPicPr>
            <p:nvPr/>
          </p:nvPicPr>
          <p:blipFill>
            <a:blip r:embed="rId4"/>
            <a:srcRect l="20957" r="12143"/>
            <a:stretch>
              <a:fillRect/>
            </a:stretch>
          </p:blipFill>
          <p:spPr>
            <a:xfrm>
              <a:off x="-2308227" y="6131026"/>
              <a:ext cx="5671534" cy="5653598"/>
            </a:xfrm>
            <a:prstGeom prst="rect">
              <a:avLst/>
            </a:prstGeom>
          </p:spPr>
        </p:pic>
      </p:grpSp>
      <p:grpSp>
        <p:nvGrpSpPr>
          <p:cNvPr id="57" name="Group 6"/>
          <p:cNvGrpSpPr/>
          <p:nvPr/>
        </p:nvGrpSpPr>
        <p:grpSpPr>
          <a:xfrm>
            <a:off x="2004508" y="4941168"/>
            <a:ext cx="2518227" cy="1197925"/>
            <a:chOff x="-27612758" y="22766119"/>
            <a:chExt cx="11884747" cy="5653597"/>
          </a:xfrm>
        </p:grpSpPr>
        <p:pic>
          <p:nvPicPr>
            <p:cNvPr id="58" name="Picture 7"/>
            <p:cNvPicPr>
              <a:picLocks noChangeAspect="1"/>
            </p:cNvPicPr>
            <p:nvPr/>
          </p:nvPicPr>
          <p:blipFill>
            <a:blip r:embed="rId5"/>
            <a:srcRect l="16550" r="16550"/>
            <a:stretch>
              <a:fillRect/>
            </a:stretch>
          </p:blipFill>
          <p:spPr>
            <a:xfrm>
              <a:off x="-27612758" y="22766119"/>
              <a:ext cx="5671536" cy="5653597"/>
            </a:xfrm>
            <a:prstGeom prst="rect">
              <a:avLst/>
            </a:prstGeom>
          </p:spPr>
        </p:pic>
        <p:pic>
          <p:nvPicPr>
            <p:cNvPr id="59" name="Picture 8"/>
            <p:cNvPicPr>
              <a:picLocks noChangeAspect="1"/>
            </p:cNvPicPr>
            <p:nvPr/>
          </p:nvPicPr>
          <p:blipFill>
            <a:blip r:embed="rId6"/>
            <a:srcRect l="16560" r="16560"/>
            <a:stretch>
              <a:fillRect/>
            </a:stretch>
          </p:blipFill>
          <p:spPr>
            <a:xfrm>
              <a:off x="-21399547" y="22766119"/>
              <a:ext cx="5671536" cy="5653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0354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"/>
          <p:cNvGrpSpPr>
            <a:grpSpLocks noChangeAspect="1"/>
          </p:cNvGrpSpPr>
          <p:nvPr/>
        </p:nvGrpSpPr>
        <p:grpSpPr>
          <a:xfrm>
            <a:off x="6443054" y="3576186"/>
            <a:ext cx="2450579" cy="2841623"/>
            <a:chOff x="0" y="0"/>
            <a:chExt cx="7548118" cy="8752586"/>
          </a:xfrm>
        </p:grpSpPr>
        <p:sp>
          <p:nvSpPr>
            <p:cNvPr id="37" name="Freeform 4"/>
            <p:cNvSpPr/>
            <p:nvPr/>
          </p:nvSpPr>
          <p:spPr>
            <a:xfrm>
              <a:off x="648843" y="390652"/>
              <a:ext cx="6250432" cy="7971409"/>
            </a:xfrm>
            <a:custGeom>
              <a:avLst/>
              <a:gdLst/>
              <a:ahLst/>
              <a:cxnLst/>
              <a:rect l="l" t="t" r="r" b="b"/>
              <a:pathLst>
                <a:path w="6250432" h="7971409">
                  <a:moveTo>
                    <a:pt x="0" y="7971409"/>
                  </a:moveTo>
                  <a:lnTo>
                    <a:pt x="0" y="3197733"/>
                  </a:lnTo>
                  <a:cubicBezTo>
                    <a:pt x="11557" y="2327275"/>
                    <a:pt x="381254" y="1508125"/>
                    <a:pt x="1041019" y="891032"/>
                  </a:cubicBezTo>
                  <a:cubicBezTo>
                    <a:pt x="1637538" y="333121"/>
                    <a:pt x="2416556" y="0"/>
                    <a:pt x="3125216" y="0"/>
                  </a:cubicBezTo>
                  <a:cubicBezTo>
                    <a:pt x="3833876" y="0"/>
                    <a:pt x="4612894" y="333121"/>
                    <a:pt x="5209413" y="891032"/>
                  </a:cubicBezTo>
                  <a:cubicBezTo>
                    <a:pt x="5869178" y="1508252"/>
                    <a:pt x="6238875" y="2327275"/>
                    <a:pt x="6250432" y="3197733"/>
                  </a:cubicBezTo>
                  <a:lnTo>
                    <a:pt x="6250432" y="7971409"/>
                  </a:lnTo>
                  <a:lnTo>
                    <a:pt x="0" y="7971409"/>
                  </a:lnTo>
                  <a:close/>
                </a:path>
              </a:pathLst>
            </a:custGeom>
            <a:blipFill>
              <a:blip r:embed="rId2"/>
              <a:stretch>
                <a:fillRect l="-45710" r="-45710"/>
              </a:stretch>
            </a:blipFill>
          </p:spPr>
        </p:sp>
        <p:sp>
          <p:nvSpPr>
            <p:cNvPr id="38" name="Freeform 5"/>
            <p:cNvSpPr/>
            <p:nvPr/>
          </p:nvSpPr>
          <p:spPr>
            <a:xfrm>
              <a:off x="20955" y="0"/>
              <a:ext cx="7506082" cy="8752332"/>
            </a:xfrm>
            <a:custGeom>
              <a:avLst/>
              <a:gdLst/>
              <a:ahLst/>
              <a:cxnLst/>
              <a:rect l="l" t="t" r="r" b="b"/>
              <a:pathLst>
                <a:path w="7506082" h="8752332">
                  <a:moveTo>
                    <a:pt x="5843778" y="1274572"/>
                  </a:moveTo>
                  <a:cubicBezTo>
                    <a:pt x="5245608" y="715010"/>
                    <a:pt x="4464050" y="381000"/>
                    <a:pt x="3753104" y="381000"/>
                  </a:cubicBezTo>
                  <a:cubicBezTo>
                    <a:pt x="3042158" y="381000"/>
                    <a:pt x="2260600" y="715010"/>
                    <a:pt x="1662430" y="1274572"/>
                  </a:cubicBezTo>
                  <a:cubicBezTo>
                    <a:pt x="1000887" y="1893570"/>
                    <a:pt x="630047" y="2715133"/>
                    <a:pt x="618363" y="3588385"/>
                  </a:cubicBezTo>
                  <a:lnTo>
                    <a:pt x="618363" y="8371586"/>
                  </a:lnTo>
                  <a:lnTo>
                    <a:pt x="6887845" y="8371586"/>
                  </a:lnTo>
                  <a:lnTo>
                    <a:pt x="6887845" y="3588258"/>
                  </a:lnTo>
                  <a:cubicBezTo>
                    <a:pt x="6876161" y="2715133"/>
                    <a:pt x="6505321" y="1893570"/>
                    <a:pt x="5843778" y="1274572"/>
                  </a:cubicBezTo>
                  <a:close/>
                  <a:moveTo>
                    <a:pt x="6868795" y="8352536"/>
                  </a:moveTo>
                  <a:lnTo>
                    <a:pt x="637413" y="8352536"/>
                  </a:lnTo>
                  <a:lnTo>
                    <a:pt x="637413" y="3588512"/>
                  </a:lnTo>
                  <a:cubicBezTo>
                    <a:pt x="648970" y="2720721"/>
                    <a:pt x="1017651" y="1903857"/>
                    <a:pt x="1675384" y="1288542"/>
                  </a:cubicBezTo>
                  <a:cubicBezTo>
                    <a:pt x="2270252" y="732155"/>
                    <a:pt x="3046857" y="400050"/>
                    <a:pt x="3753104" y="400050"/>
                  </a:cubicBezTo>
                  <a:cubicBezTo>
                    <a:pt x="4459351" y="400050"/>
                    <a:pt x="5235956" y="732155"/>
                    <a:pt x="5830697" y="1288542"/>
                  </a:cubicBezTo>
                  <a:cubicBezTo>
                    <a:pt x="6488430" y="1903857"/>
                    <a:pt x="6857111" y="2720594"/>
                    <a:pt x="6868668" y="3588385"/>
                  </a:cubicBezTo>
                  <a:lnTo>
                    <a:pt x="6868668" y="8352536"/>
                  </a:lnTo>
                  <a:close/>
                  <a:moveTo>
                    <a:pt x="7440676" y="3732784"/>
                  </a:moveTo>
                  <a:cubicBezTo>
                    <a:pt x="7404100" y="3717544"/>
                    <a:pt x="7371208" y="3695446"/>
                    <a:pt x="7343013" y="3667506"/>
                  </a:cubicBezTo>
                  <a:cubicBezTo>
                    <a:pt x="7314693" y="3639439"/>
                    <a:pt x="7292468" y="3606800"/>
                    <a:pt x="7276973" y="3570351"/>
                  </a:cubicBezTo>
                  <a:cubicBezTo>
                    <a:pt x="7273544" y="3562223"/>
                    <a:pt x="7270496" y="3554095"/>
                    <a:pt x="7267830" y="3545840"/>
                  </a:cubicBezTo>
                  <a:cubicBezTo>
                    <a:pt x="7244843" y="2582164"/>
                    <a:pt x="6832727" y="1678178"/>
                    <a:pt x="6104128" y="996569"/>
                  </a:cubicBezTo>
                  <a:cubicBezTo>
                    <a:pt x="5437124" y="372491"/>
                    <a:pt x="4558157" y="0"/>
                    <a:pt x="3753104" y="0"/>
                  </a:cubicBezTo>
                  <a:cubicBezTo>
                    <a:pt x="2948051" y="0"/>
                    <a:pt x="2069084" y="372491"/>
                    <a:pt x="1402207" y="996442"/>
                  </a:cubicBezTo>
                  <a:cubicBezTo>
                    <a:pt x="663448" y="1687449"/>
                    <a:pt x="249809" y="2607056"/>
                    <a:pt x="237490" y="3586226"/>
                  </a:cubicBezTo>
                  <a:lnTo>
                    <a:pt x="237490" y="6819900"/>
                  </a:lnTo>
                  <a:cubicBezTo>
                    <a:pt x="234569" y="6829298"/>
                    <a:pt x="231394" y="6838569"/>
                    <a:pt x="227584" y="6847586"/>
                  </a:cubicBezTo>
                  <a:cubicBezTo>
                    <a:pt x="212344" y="6884162"/>
                    <a:pt x="190246" y="6917055"/>
                    <a:pt x="162306" y="6945249"/>
                  </a:cubicBezTo>
                  <a:cubicBezTo>
                    <a:pt x="134239" y="6973570"/>
                    <a:pt x="101600" y="6995795"/>
                    <a:pt x="65151" y="7011289"/>
                  </a:cubicBezTo>
                  <a:cubicBezTo>
                    <a:pt x="44069" y="7020306"/>
                    <a:pt x="22352" y="7026783"/>
                    <a:pt x="0" y="7030847"/>
                  </a:cubicBezTo>
                  <a:cubicBezTo>
                    <a:pt x="22352" y="7034784"/>
                    <a:pt x="44196" y="7041134"/>
                    <a:pt x="65278" y="7049897"/>
                  </a:cubicBezTo>
                  <a:cubicBezTo>
                    <a:pt x="101854" y="7065137"/>
                    <a:pt x="134747" y="7087235"/>
                    <a:pt x="162941" y="7115175"/>
                  </a:cubicBezTo>
                  <a:cubicBezTo>
                    <a:pt x="191262" y="7143242"/>
                    <a:pt x="213487" y="7175881"/>
                    <a:pt x="228981" y="7212330"/>
                  </a:cubicBezTo>
                  <a:cubicBezTo>
                    <a:pt x="232156" y="7219824"/>
                    <a:pt x="234950" y="7227443"/>
                    <a:pt x="237490" y="7235063"/>
                  </a:cubicBezTo>
                  <a:lnTo>
                    <a:pt x="237490" y="8709787"/>
                  </a:lnTo>
                  <a:cubicBezTo>
                    <a:pt x="237490" y="8733282"/>
                    <a:pt x="256540" y="8752332"/>
                    <a:pt x="280035" y="8752332"/>
                  </a:cubicBezTo>
                  <a:lnTo>
                    <a:pt x="7226427" y="8752332"/>
                  </a:lnTo>
                  <a:cubicBezTo>
                    <a:pt x="7249922" y="8752332"/>
                    <a:pt x="7268972" y="8733282"/>
                    <a:pt x="7268972" y="8709787"/>
                  </a:cubicBezTo>
                  <a:lnTo>
                    <a:pt x="7268972" y="3961765"/>
                  </a:lnTo>
                  <a:cubicBezTo>
                    <a:pt x="7271766" y="3952875"/>
                    <a:pt x="7274941" y="3943985"/>
                    <a:pt x="7278497" y="3935349"/>
                  </a:cubicBezTo>
                  <a:cubicBezTo>
                    <a:pt x="7293737" y="3898773"/>
                    <a:pt x="7315835" y="3865880"/>
                    <a:pt x="7343775" y="3837686"/>
                  </a:cubicBezTo>
                  <a:cubicBezTo>
                    <a:pt x="7371843" y="3809365"/>
                    <a:pt x="7404482" y="3787140"/>
                    <a:pt x="7440931" y="3771646"/>
                  </a:cubicBezTo>
                  <a:cubicBezTo>
                    <a:pt x="7462012" y="3762629"/>
                    <a:pt x="7483730" y="3756152"/>
                    <a:pt x="7506082" y="3752088"/>
                  </a:cubicBezTo>
                  <a:cubicBezTo>
                    <a:pt x="7483602" y="3748024"/>
                    <a:pt x="7461758" y="3741547"/>
                    <a:pt x="7440676" y="3732784"/>
                  </a:cubicBezTo>
                  <a:close/>
                  <a:moveTo>
                    <a:pt x="7249795" y="8710041"/>
                  </a:moveTo>
                  <a:cubicBezTo>
                    <a:pt x="7249795" y="8722995"/>
                    <a:pt x="7239254" y="8733536"/>
                    <a:pt x="7226300" y="8733536"/>
                  </a:cubicBezTo>
                  <a:lnTo>
                    <a:pt x="279908" y="8733536"/>
                  </a:lnTo>
                  <a:cubicBezTo>
                    <a:pt x="266954" y="8733536"/>
                    <a:pt x="256413" y="8722995"/>
                    <a:pt x="256413" y="8710041"/>
                  </a:cubicBezTo>
                  <a:lnTo>
                    <a:pt x="256413" y="7243699"/>
                  </a:lnTo>
                  <a:cubicBezTo>
                    <a:pt x="259588" y="7233158"/>
                    <a:pt x="263271" y="7222744"/>
                    <a:pt x="267462" y="7212457"/>
                  </a:cubicBezTo>
                  <a:cubicBezTo>
                    <a:pt x="282702" y="7175881"/>
                    <a:pt x="304800" y="7142988"/>
                    <a:pt x="332740" y="7114794"/>
                  </a:cubicBezTo>
                  <a:cubicBezTo>
                    <a:pt x="360807" y="7086473"/>
                    <a:pt x="393446" y="7064248"/>
                    <a:pt x="429895" y="7048753"/>
                  </a:cubicBezTo>
                  <a:cubicBezTo>
                    <a:pt x="450977" y="7039736"/>
                    <a:pt x="472694" y="7033260"/>
                    <a:pt x="495046" y="7029196"/>
                  </a:cubicBezTo>
                  <a:cubicBezTo>
                    <a:pt x="472694" y="7025259"/>
                    <a:pt x="450850" y="7018909"/>
                    <a:pt x="429768" y="7010146"/>
                  </a:cubicBezTo>
                  <a:cubicBezTo>
                    <a:pt x="393192" y="6994906"/>
                    <a:pt x="360299" y="6972808"/>
                    <a:pt x="332105" y="6944868"/>
                  </a:cubicBezTo>
                  <a:cubicBezTo>
                    <a:pt x="303784" y="6916800"/>
                    <a:pt x="281559" y="6884161"/>
                    <a:pt x="266065" y="6847712"/>
                  </a:cubicBezTo>
                  <a:cubicBezTo>
                    <a:pt x="262382" y="6839076"/>
                    <a:pt x="259207" y="6830440"/>
                    <a:pt x="256413" y="6821550"/>
                  </a:cubicBezTo>
                  <a:lnTo>
                    <a:pt x="256413" y="3585972"/>
                  </a:lnTo>
                  <a:cubicBezTo>
                    <a:pt x="268732" y="2612517"/>
                    <a:pt x="680212" y="1697863"/>
                    <a:pt x="1415161" y="1010285"/>
                  </a:cubicBezTo>
                  <a:cubicBezTo>
                    <a:pt x="2078736" y="389636"/>
                    <a:pt x="2952750" y="19050"/>
                    <a:pt x="3753104" y="19050"/>
                  </a:cubicBezTo>
                  <a:cubicBezTo>
                    <a:pt x="4553458" y="19050"/>
                    <a:pt x="5427472" y="389636"/>
                    <a:pt x="6091047" y="1010285"/>
                  </a:cubicBezTo>
                  <a:cubicBezTo>
                    <a:pt x="6814693" y="1687195"/>
                    <a:pt x="7224395" y="2584450"/>
                    <a:pt x="7248652" y="3541395"/>
                  </a:cubicBezTo>
                  <a:cubicBezTo>
                    <a:pt x="7245732" y="3551174"/>
                    <a:pt x="7242302" y="3560826"/>
                    <a:pt x="7238238" y="3570351"/>
                  </a:cubicBezTo>
                  <a:cubicBezTo>
                    <a:pt x="7222998" y="3606927"/>
                    <a:pt x="7200900" y="3639820"/>
                    <a:pt x="7172960" y="3668014"/>
                  </a:cubicBezTo>
                  <a:cubicBezTo>
                    <a:pt x="7145020" y="3696208"/>
                    <a:pt x="7112254" y="3718560"/>
                    <a:pt x="7075805" y="3734054"/>
                  </a:cubicBezTo>
                  <a:cubicBezTo>
                    <a:pt x="7054723" y="3743071"/>
                    <a:pt x="7033006" y="3749548"/>
                    <a:pt x="7010654" y="3753612"/>
                  </a:cubicBezTo>
                  <a:cubicBezTo>
                    <a:pt x="7033006" y="3757549"/>
                    <a:pt x="7054850" y="3763899"/>
                    <a:pt x="7075932" y="3772662"/>
                  </a:cubicBezTo>
                  <a:cubicBezTo>
                    <a:pt x="7112508" y="3787903"/>
                    <a:pt x="7145401" y="3810000"/>
                    <a:pt x="7173595" y="3837941"/>
                  </a:cubicBezTo>
                  <a:cubicBezTo>
                    <a:pt x="7201916" y="3866007"/>
                    <a:pt x="7224141" y="3898647"/>
                    <a:pt x="7239635" y="3935095"/>
                  </a:cubicBezTo>
                  <a:cubicBezTo>
                    <a:pt x="7243445" y="3944112"/>
                    <a:pt x="7246747" y="3953256"/>
                    <a:pt x="7249668" y="3962400"/>
                  </a:cubicBezTo>
                  <a:lnTo>
                    <a:pt x="7249795" y="8710041"/>
                  </a:lnTo>
                  <a:lnTo>
                    <a:pt x="7249795" y="8710041"/>
                  </a:lnTo>
                  <a:close/>
                </a:path>
              </a:pathLst>
            </a:custGeom>
            <a:solidFill>
              <a:srgbClr val="C5A44F"/>
            </a:solidFill>
          </p:spPr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4" y="484765"/>
            <a:ext cx="1221539" cy="49596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35253" y="2999390"/>
            <a:ext cx="2027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나눔고딕</a:t>
            </a:r>
            <a:endParaRPr lang="ko-KR" altLang="en-US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49640" y="4288010"/>
            <a:ext cx="24625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+mn-ea"/>
              </a:rPr>
              <a:t>나눔고딕을</a:t>
            </a:r>
            <a:r>
              <a:rPr lang="ko-KR" altLang="en-US" sz="1400" dirty="0" smtClean="0">
                <a:latin typeface="+mn-ea"/>
              </a:rPr>
              <a:t> 사용해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웹사이트 전체적으로 깔끔한 이미지를 주며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정리되고 정돈된 이미지를 준다</a:t>
            </a:r>
            <a:r>
              <a:rPr lang="en-US" altLang="ko-KR" sz="1400" dirty="0" smtClean="0">
                <a:latin typeface="+mn-ea"/>
              </a:rPr>
              <a:t>.</a:t>
            </a:r>
            <a:endParaRPr lang="en-US" altLang="ko-KR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4162018" y="1905851"/>
            <a:ext cx="633507" cy="29238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b="1" dirty="0" smtClean="0">
                <a:solidFill>
                  <a:schemeClr val="bg1"/>
                </a:solidFill>
              </a:rPr>
              <a:t>FONT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331640" y="1911143"/>
            <a:ext cx="785983" cy="4253562"/>
            <a:chOff x="5075715" y="880309"/>
            <a:chExt cx="1076747" cy="4370333"/>
          </a:xfrm>
        </p:grpSpPr>
        <p:sp>
          <p:nvSpPr>
            <p:cNvPr id="32" name="TextBox 31"/>
            <p:cNvSpPr txBox="1"/>
            <p:nvPr/>
          </p:nvSpPr>
          <p:spPr>
            <a:xfrm>
              <a:off x="5142383" y="880309"/>
              <a:ext cx="1010079" cy="30041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b="1" dirty="0" smtClean="0">
                  <a:solidFill>
                    <a:schemeClr val="bg1"/>
                  </a:solidFill>
                </a:rPr>
                <a:t>COLOR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5075715" y="2671355"/>
              <a:ext cx="1036408" cy="2579287"/>
              <a:chOff x="1620021" y="1943254"/>
              <a:chExt cx="742907" cy="1848857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1728242" y="3599438"/>
                <a:ext cx="634686" cy="192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</a:rPr>
                  <a:t>688870</a:t>
                </a:r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72" name="Picture 4" descr="D:\이은지\컨셉 컬러차트1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326" t="36653" r="7219" b="51148"/>
              <a:stretch/>
            </p:blipFill>
            <p:spPr bwMode="auto">
              <a:xfrm rot="16200000">
                <a:off x="1558281" y="2645334"/>
                <a:ext cx="791112" cy="6676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1728242" y="1943254"/>
                <a:ext cx="559128" cy="192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 smtClean="0">
                    <a:solidFill>
                      <a:schemeClr val="bg1"/>
                    </a:solidFill>
                  </a:rPr>
                  <a:t>00000</a:t>
                </a:r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304411" y="336445"/>
            <a:ext cx="8529103" cy="626866"/>
            <a:chOff x="405880" y="336445"/>
            <a:chExt cx="11372138" cy="626866"/>
          </a:xfrm>
        </p:grpSpPr>
        <p:sp>
          <p:nvSpPr>
            <p:cNvPr id="85" name="제목 1"/>
            <p:cNvSpPr txBox="1">
              <a:spLocks/>
            </p:cNvSpPr>
            <p:nvPr/>
          </p:nvSpPr>
          <p:spPr>
            <a:xfrm>
              <a:off x="472200" y="336445"/>
              <a:ext cx="4134966" cy="43494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2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디자인 스타일 가이드</a:t>
              </a:r>
              <a:endParaRPr lang="ko-KR" altLang="en-US" sz="2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405880" y="963311"/>
              <a:ext cx="113721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타원 60"/>
          <p:cNvSpPr/>
          <p:nvPr/>
        </p:nvSpPr>
        <p:spPr>
          <a:xfrm>
            <a:off x="1600885" y="3097844"/>
            <a:ext cx="516738" cy="5167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grpSp>
        <p:nvGrpSpPr>
          <p:cNvPr id="63" name="그룹 62"/>
          <p:cNvGrpSpPr/>
          <p:nvPr/>
        </p:nvGrpSpPr>
        <p:grpSpPr>
          <a:xfrm>
            <a:off x="714806" y="3073776"/>
            <a:ext cx="657023" cy="547589"/>
            <a:chOff x="1080567" y="2307177"/>
            <a:chExt cx="1314045" cy="1095177"/>
          </a:xfrm>
        </p:grpSpPr>
        <p:sp>
          <p:nvSpPr>
            <p:cNvPr id="76" name="Freeform 9"/>
            <p:cNvSpPr/>
            <p:nvPr/>
          </p:nvSpPr>
          <p:spPr>
            <a:xfrm>
              <a:off x="1080567" y="2307177"/>
              <a:ext cx="1095177" cy="1095177"/>
            </a:xfrm>
            <a:custGeom>
              <a:avLst/>
              <a:gdLst/>
              <a:ahLst/>
              <a:cxnLst/>
              <a:rect l="l" t="t" r="r" b="b"/>
              <a:pathLst>
                <a:path w="2450926" h="2450926">
                  <a:moveTo>
                    <a:pt x="0" y="0"/>
                  </a:moveTo>
                  <a:lnTo>
                    <a:pt x="2450926" y="0"/>
                  </a:lnTo>
                  <a:lnTo>
                    <a:pt x="2450926" y="2450926"/>
                  </a:lnTo>
                  <a:lnTo>
                    <a:pt x="0" y="2450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8" name="TextBox 14"/>
            <p:cNvSpPr txBox="1"/>
            <p:nvPr/>
          </p:nvSpPr>
          <p:spPr>
            <a:xfrm>
              <a:off x="1336821" y="2355311"/>
              <a:ext cx="1057791" cy="7950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64"/>
                </a:lnSpc>
                <a:spcBef>
                  <a:spcPct val="0"/>
                </a:spcBef>
              </a:pPr>
              <a:r>
                <a:rPr lang="ko-KR" altLang="en-US" sz="800" spc="-5" dirty="0" err="1"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주조색</a:t>
              </a:r>
              <a:endParaRPr lang="en-US" sz="800" dirty="0">
                <a:solidFill>
                  <a:srgbClr val="282828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Cinzel Decorative Bold"/>
                <a:sym typeface="Cinzel Decorative Bold"/>
              </a:endParaRPr>
            </a:p>
          </p:txBody>
        </p:sp>
      </p:grpSp>
      <p:sp>
        <p:nvSpPr>
          <p:cNvPr id="81" name="타원 80"/>
          <p:cNvSpPr/>
          <p:nvPr/>
        </p:nvSpPr>
        <p:spPr>
          <a:xfrm>
            <a:off x="2248585" y="3097844"/>
            <a:ext cx="516738" cy="516738"/>
          </a:xfrm>
          <a:prstGeom prst="ellipse">
            <a:avLst/>
          </a:prstGeom>
          <a:solidFill>
            <a:srgbClr val="E7E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82" name="타원 81"/>
          <p:cNvSpPr/>
          <p:nvPr/>
        </p:nvSpPr>
        <p:spPr>
          <a:xfrm>
            <a:off x="1586625" y="3846998"/>
            <a:ext cx="516738" cy="516738"/>
          </a:xfrm>
          <a:prstGeom prst="ellipse">
            <a:avLst/>
          </a:prstGeom>
          <a:solidFill>
            <a:srgbClr val="3C46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grpSp>
        <p:nvGrpSpPr>
          <p:cNvPr id="83" name="그룹 82"/>
          <p:cNvGrpSpPr/>
          <p:nvPr/>
        </p:nvGrpSpPr>
        <p:grpSpPr>
          <a:xfrm>
            <a:off x="714806" y="3837452"/>
            <a:ext cx="657023" cy="547589"/>
            <a:chOff x="1080567" y="2361074"/>
            <a:chExt cx="1314045" cy="1095177"/>
          </a:xfrm>
        </p:grpSpPr>
        <p:sp>
          <p:nvSpPr>
            <p:cNvPr id="88" name="Freeform 9"/>
            <p:cNvSpPr/>
            <p:nvPr/>
          </p:nvSpPr>
          <p:spPr>
            <a:xfrm>
              <a:off x="1080567" y="2361074"/>
              <a:ext cx="1095177" cy="1095177"/>
            </a:xfrm>
            <a:custGeom>
              <a:avLst/>
              <a:gdLst/>
              <a:ahLst/>
              <a:cxnLst/>
              <a:rect l="l" t="t" r="r" b="b"/>
              <a:pathLst>
                <a:path w="2450926" h="2450926">
                  <a:moveTo>
                    <a:pt x="0" y="0"/>
                  </a:moveTo>
                  <a:lnTo>
                    <a:pt x="2450926" y="0"/>
                  </a:lnTo>
                  <a:lnTo>
                    <a:pt x="2450926" y="2450926"/>
                  </a:lnTo>
                  <a:lnTo>
                    <a:pt x="0" y="2450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9" name="TextBox 14"/>
            <p:cNvSpPr txBox="1"/>
            <p:nvPr/>
          </p:nvSpPr>
          <p:spPr>
            <a:xfrm>
              <a:off x="1336821" y="2409208"/>
              <a:ext cx="1057791" cy="7950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64"/>
                </a:lnSpc>
                <a:spcBef>
                  <a:spcPct val="0"/>
                </a:spcBef>
              </a:pPr>
              <a:r>
                <a:rPr lang="ko-KR" altLang="en-US" sz="800" spc="-5" dirty="0" err="1"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보조색</a:t>
              </a:r>
              <a:endParaRPr lang="en-US" sz="800" dirty="0">
                <a:solidFill>
                  <a:srgbClr val="282828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Cinzel Decorative Bold"/>
                <a:sym typeface="Cinzel Decorative Bold"/>
              </a:endParaRPr>
            </a:p>
          </p:txBody>
        </p:sp>
      </p:grpSp>
      <p:sp>
        <p:nvSpPr>
          <p:cNvPr id="90" name="타원 89"/>
          <p:cNvSpPr/>
          <p:nvPr/>
        </p:nvSpPr>
        <p:spPr>
          <a:xfrm>
            <a:off x="2248585" y="3846998"/>
            <a:ext cx="516738" cy="516738"/>
          </a:xfrm>
          <a:prstGeom prst="ellipse">
            <a:avLst/>
          </a:prstGeom>
          <a:solidFill>
            <a:srgbClr val="E7D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91" name="타원 90"/>
          <p:cNvSpPr/>
          <p:nvPr/>
        </p:nvSpPr>
        <p:spPr>
          <a:xfrm>
            <a:off x="1586625" y="4585264"/>
            <a:ext cx="516738" cy="516738"/>
          </a:xfrm>
          <a:prstGeom prst="ellipse">
            <a:avLst/>
          </a:prstGeom>
          <a:solidFill>
            <a:srgbClr val="303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grpSp>
        <p:nvGrpSpPr>
          <p:cNvPr id="92" name="그룹 91"/>
          <p:cNvGrpSpPr/>
          <p:nvPr/>
        </p:nvGrpSpPr>
        <p:grpSpPr>
          <a:xfrm>
            <a:off x="714806" y="4585264"/>
            <a:ext cx="657023" cy="547589"/>
            <a:chOff x="1080567" y="2408897"/>
            <a:chExt cx="1314045" cy="1095177"/>
          </a:xfrm>
        </p:grpSpPr>
        <p:sp>
          <p:nvSpPr>
            <p:cNvPr id="93" name="Freeform 9"/>
            <p:cNvSpPr/>
            <p:nvPr/>
          </p:nvSpPr>
          <p:spPr>
            <a:xfrm>
              <a:off x="1080567" y="2408897"/>
              <a:ext cx="1095177" cy="1095177"/>
            </a:xfrm>
            <a:custGeom>
              <a:avLst/>
              <a:gdLst/>
              <a:ahLst/>
              <a:cxnLst/>
              <a:rect l="l" t="t" r="r" b="b"/>
              <a:pathLst>
                <a:path w="2450926" h="2450926">
                  <a:moveTo>
                    <a:pt x="0" y="0"/>
                  </a:moveTo>
                  <a:lnTo>
                    <a:pt x="2450926" y="0"/>
                  </a:lnTo>
                  <a:lnTo>
                    <a:pt x="2450926" y="2450926"/>
                  </a:lnTo>
                  <a:lnTo>
                    <a:pt x="0" y="2450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4" name="TextBox 14"/>
            <p:cNvSpPr txBox="1"/>
            <p:nvPr/>
          </p:nvSpPr>
          <p:spPr>
            <a:xfrm>
              <a:off x="1336821" y="2437275"/>
              <a:ext cx="1057791" cy="7950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64"/>
                </a:lnSpc>
                <a:spcBef>
                  <a:spcPct val="0"/>
                </a:spcBef>
              </a:pPr>
              <a:r>
                <a:rPr lang="ko-KR" altLang="en-US" sz="800" spc="-5" dirty="0" err="1"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강조색</a:t>
              </a:r>
              <a:endParaRPr lang="en-US" sz="800" dirty="0">
                <a:solidFill>
                  <a:srgbClr val="282828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Cinzel Decorative Bold"/>
                <a:sym typeface="Cinzel Decorative Bold"/>
              </a:endParaRPr>
            </a:p>
          </p:txBody>
        </p:sp>
      </p:grpSp>
      <p:sp>
        <p:nvSpPr>
          <p:cNvPr id="95" name="타원 94"/>
          <p:cNvSpPr/>
          <p:nvPr/>
        </p:nvSpPr>
        <p:spPr>
          <a:xfrm>
            <a:off x="2248585" y="4585264"/>
            <a:ext cx="516738" cy="516738"/>
          </a:xfrm>
          <a:prstGeom prst="ellipse">
            <a:avLst/>
          </a:prstGeom>
          <a:solidFill>
            <a:srgbClr val="6B1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2130298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484765"/>
            <a:ext cx="1221539" cy="495963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54150" y="336446"/>
            <a:ext cx="4958241" cy="4349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제작 </a:t>
            </a:r>
            <a:r>
              <a:rPr lang="en-US" altLang="ko-KR" sz="2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mainpage</a:t>
            </a:r>
            <a:r>
              <a:rPr lang="en-US" altLang="ko-KR" sz="2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04410" y="963311"/>
            <a:ext cx="85291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88406"/>
            <a:ext cx="4374876" cy="54165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188406"/>
            <a:ext cx="3639603" cy="54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8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484765"/>
            <a:ext cx="1221539" cy="495963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54150" y="336446"/>
            <a:ext cx="4958241" cy="4349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err="1"/>
              <a:t>웹페이지</a:t>
            </a:r>
            <a:r>
              <a:rPr lang="ko-KR" altLang="en-US" sz="2000" b="1" dirty="0"/>
              <a:t> 문서구조화</a:t>
            </a:r>
            <a:r>
              <a:rPr lang="en-US" altLang="ko-KR" sz="2000" b="1" dirty="0"/>
              <a:t>/ </a:t>
            </a:r>
            <a:r>
              <a:rPr lang="ko-KR" altLang="en-US" sz="2000" b="1" dirty="0"/>
              <a:t>구현 제작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304410" y="963311"/>
            <a:ext cx="85291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13300"/>
          <a:stretch/>
        </p:blipFill>
        <p:spPr>
          <a:xfrm>
            <a:off x="383174" y="1827896"/>
            <a:ext cx="2414323" cy="39188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44444"/>
          <a:stretch/>
        </p:blipFill>
        <p:spPr>
          <a:xfrm>
            <a:off x="2816509" y="1848623"/>
            <a:ext cx="1611232" cy="38981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r="22085"/>
          <a:stretch/>
        </p:blipFill>
        <p:spPr>
          <a:xfrm>
            <a:off x="4446753" y="1848623"/>
            <a:ext cx="2341493" cy="38803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r="34532"/>
          <a:stretch/>
        </p:blipFill>
        <p:spPr>
          <a:xfrm>
            <a:off x="6807258" y="1844824"/>
            <a:ext cx="1722171" cy="388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8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484765"/>
            <a:ext cx="1221539" cy="495963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566587802"/>
              </p:ext>
            </p:extLst>
          </p:nvPr>
        </p:nvGraphicFramePr>
        <p:xfrm>
          <a:off x="683569" y="1988841"/>
          <a:ext cx="7488831" cy="2507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9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7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551">
                  <a:extLst>
                    <a:ext uri="{9D8B030D-6E8A-4147-A177-3AD203B41FA5}">
                      <a16:colId xmlns:a16="http://schemas.microsoft.com/office/drawing/2014/main" val="1316076282"/>
                    </a:ext>
                  </a:extLst>
                </a:gridCol>
                <a:gridCol w="779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95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850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대상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보완 사항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대상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보완 사항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1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메인</a:t>
                      </a:r>
                      <a:endParaRPr lang="en-US" altLang="ko-KR" sz="14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 페이지</a:t>
                      </a:r>
                      <a:endParaRPr lang="en-US" altLang="ko-KR" sz="1400" dirty="0" smtClean="0">
                        <a:latin typeface="+mn-ea"/>
                        <a:ea typeface="+mn-ea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메인 비주얼이미지 수정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이미지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이미지 수정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7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로고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로고 디자인 수정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색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latin typeface="+mn-ea"/>
                          <a:ea typeface="+mn-ea"/>
                        </a:rPr>
                        <a:t>보조색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 추가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제목 1"/>
          <p:cNvSpPr txBox="1">
            <a:spLocks/>
          </p:cNvSpPr>
          <p:nvPr/>
        </p:nvSpPr>
        <p:spPr>
          <a:xfrm>
            <a:off x="354150" y="336446"/>
            <a:ext cx="4958241" cy="4349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smtClean="0"/>
              <a:t>수정보완</a:t>
            </a:r>
            <a:endParaRPr lang="ko-KR" altLang="en-US" sz="2000" b="1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304410" y="963311"/>
            <a:ext cx="85291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reeform 3"/>
          <p:cNvSpPr/>
          <p:nvPr/>
        </p:nvSpPr>
        <p:spPr>
          <a:xfrm flipH="1" flipV="1">
            <a:off x="6274847" y="4293096"/>
            <a:ext cx="2603476" cy="2376264"/>
          </a:xfrm>
          <a:custGeom>
            <a:avLst/>
            <a:gdLst/>
            <a:ahLst/>
            <a:cxnLst/>
            <a:rect l="l" t="t" r="r" b="b"/>
            <a:pathLst>
              <a:path w="8266317" h="7544893">
                <a:moveTo>
                  <a:pt x="8266317" y="7544893"/>
                </a:moveTo>
                <a:lnTo>
                  <a:pt x="0" y="7544893"/>
                </a:lnTo>
                <a:lnTo>
                  <a:pt x="0" y="0"/>
                </a:lnTo>
                <a:lnTo>
                  <a:pt x="8266317" y="0"/>
                </a:lnTo>
                <a:lnTo>
                  <a:pt x="8266317" y="754489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81124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4112</TotalTime>
  <Words>248</Words>
  <Application>Microsoft Office PowerPoint</Application>
  <PresentationFormat>화면 슬라이드 쇼(4:3)</PresentationFormat>
  <Paragraphs>63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Adobe 고딕 Std B</vt:lpstr>
      <vt:lpstr>Arial Unicode MS</vt:lpstr>
      <vt:lpstr>Cinzel Decorative Bold</vt:lpstr>
      <vt:lpstr>나눔고딕</vt:lpstr>
      <vt:lpstr>나눔고딕 ExtraBold</vt:lpstr>
      <vt:lpstr>맑은 고딕</vt:lpstr>
      <vt:lpstr>맑은 고딕 (본문)</vt:lpstr>
      <vt:lpstr>학교안심 바른돋움 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YJ</cp:lastModifiedBy>
  <cp:revision>412</cp:revision>
  <dcterms:created xsi:type="dcterms:W3CDTF">2017-05-08T08:17:58Z</dcterms:created>
  <dcterms:modified xsi:type="dcterms:W3CDTF">2024-10-15T06:44:44Z</dcterms:modified>
</cp:coreProperties>
</file>